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 id="263" r:id="rId35"/>
    <p:sldId id="264" r:id="rId36"/>
    <p:sldId id="265" r:id="rId37"/>
    <p:sldId id="266" r:id="rId38"/>
    <p:sldId id="267" r:id="rId39"/>
    <p:sldId id="268" r:id="rId40"/>
    <p:sldId id="269" r:id="rId41"/>
    <p:sldId id="270" r:id="rId42"/>
    <p:sldId id="271" r:id="rId43"/>
    <p:sldId id="272" r:id="rId44"/>
    <p:sldId id="273"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Josefin Sans" charset="1" panose="00000500000000000000"/>
      <p:regular r:id="rId10"/>
    </p:embeddedFont>
    <p:embeddedFont>
      <p:font typeface="Josefin Sans Bold" charset="1" panose="00000800000000000000"/>
      <p:regular r:id="rId11"/>
    </p:embeddedFont>
    <p:embeddedFont>
      <p:font typeface="Josefin Sans Italics" charset="1" panose="00000500000000000000"/>
      <p:regular r:id="rId12"/>
    </p:embeddedFont>
    <p:embeddedFont>
      <p:font typeface="Josefin Sans Bold Italics" charset="1" panose="00000800000000000000"/>
      <p:regular r:id="rId13"/>
    </p:embeddedFont>
    <p:embeddedFont>
      <p:font typeface="Josefin Sans Thin" charset="1" panose="00000300000000000000"/>
      <p:regular r:id="rId14"/>
    </p:embeddedFont>
    <p:embeddedFont>
      <p:font typeface="Josefin Sans Thin Italics" charset="1" panose="00000300000000000000"/>
      <p:regular r:id="rId15"/>
    </p:embeddedFont>
    <p:embeddedFont>
      <p:font typeface="Josefin Sans Light" charset="1" panose="00000400000000000000"/>
      <p:regular r:id="rId16"/>
    </p:embeddedFont>
    <p:embeddedFont>
      <p:font typeface="Josefin Sans Light Italics" charset="1" panose="00000400000000000000"/>
      <p:regular r:id="rId17"/>
    </p:embeddedFont>
    <p:embeddedFont>
      <p:font typeface="Josefin Sans Semi-Bold" charset="1" panose="00000700000000000000"/>
      <p:regular r:id="rId18"/>
    </p:embeddedFont>
    <p:embeddedFont>
      <p:font typeface="Josefin Sans Semi-Bold Italics" charset="1" panose="00000700000000000000"/>
      <p:regular r:id="rId19"/>
    </p:embeddedFont>
    <p:embeddedFont>
      <p:font typeface="Black Mango" charset="1" panose="02020A03060303060403"/>
      <p:regular r:id="rId20"/>
    </p:embeddedFont>
    <p:embeddedFont>
      <p:font typeface="Black Mango Bold" charset="1" panose="02020A03060303060403"/>
      <p:regular r:id="rId21"/>
    </p:embeddedFont>
    <p:embeddedFont>
      <p:font typeface="Black Mango Thin" charset="1" panose="02020A03060303060403"/>
      <p:regular r:id="rId22"/>
    </p:embeddedFont>
    <p:embeddedFont>
      <p:font typeface="Black Mango Light" charset="1" panose="02020A03060303060403"/>
      <p:regular r:id="rId23"/>
    </p:embeddedFont>
    <p:embeddedFont>
      <p:font typeface="Black Mango Medium" charset="1" panose="02020A03060303060403"/>
      <p:regular r:id="rId24"/>
    </p:embeddedFont>
    <p:embeddedFont>
      <p:font typeface="Black Mango Semi-Bold" charset="1" panose="02020A03060303060403"/>
      <p:regular r:id="rId25"/>
    </p:embeddedFont>
    <p:embeddedFont>
      <p:font typeface="Black Mango Ultra-Bold" charset="1" panose="02020A03060303060403"/>
      <p:regular r:id="rId26"/>
    </p:embeddedFont>
    <p:embeddedFont>
      <p:font typeface="Black Mango Heavy" charset="1" panose="02020A030603030604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35" Target="slides/slide8.xml" Type="http://schemas.openxmlformats.org/officeDocument/2006/relationships/slide"/><Relationship Id="rId36" Target="slides/slide9.xml" Type="http://schemas.openxmlformats.org/officeDocument/2006/relationships/slide"/><Relationship Id="rId37" Target="slides/slide10.xml" Type="http://schemas.openxmlformats.org/officeDocument/2006/relationships/slide"/><Relationship Id="rId38" Target="slides/slide11.xml" Type="http://schemas.openxmlformats.org/officeDocument/2006/relationships/slide"/><Relationship Id="rId39" Target="slides/slide12.xml" Type="http://schemas.openxmlformats.org/officeDocument/2006/relationships/slide"/><Relationship Id="rId4" Target="theme/theme1.xml" Type="http://schemas.openxmlformats.org/officeDocument/2006/relationships/theme"/><Relationship Id="rId40" Target="slides/slide13.xml" Type="http://schemas.openxmlformats.org/officeDocument/2006/relationships/slide"/><Relationship Id="rId41" Target="slides/slide14.xml" Type="http://schemas.openxmlformats.org/officeDocument/2006/relationships/slide"/><Relationship Id="rId42" Target="slides/slide15.xml" Type="http://schemas.openxmlformats.org/officeDocument/2006/relationships/slide"/><Relationship Id="rId43" Target="slides/slide16.xml" Type="http://schemas.openxmlformats.org/officeDocument/2006/relationships/slide"/><Relationship Id="rId44" Target="slides/slide17.xml" Type="http://schemas.openxmlformats.org/officeDocument/2006/relationships/slide"/><Relationship Id="rId45" Target="slides/slide18.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VAF8abO85ho.mp4" Type="http://schemas.openxmlformats.org/officeDocument/2006/relationships/video"/><Relationship Id="rId4" Target="../media/VAF8abO85ho.mp4" Type="http://schemas.microsoft.com/office/2007/relationships/media"/></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VAF8aS6D2RY.mp4" Type="http://schemas.openxmlformats.org/officeDocument/2006/relationships/video"/><Relationship Id="rId4" Target="../media/VAF8aS6D2RY.mp4" Type="http://schemas.microsoft.com/office/2007/relationships/media"/></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1.jpeg" Type="http://schemas.openxmlformats.org/officeDocument/2006/relationships/image"/><Relationship Id="rId3" Target="../media/VAF8an6nRfA.mp4" Type="http://schemas.openxmlformats.org/officeDocument/2006/relationships/video"/><Relationship Id="rId4" Target="../media/VAF8an6nRfA.mp4" Type="http://schemas.microsoft.com/office/2007/relationships/media"/></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VAF8ahjO3vI.mp4" Type="http://schemas.openxmlformats.org/officeDocument/2006/relationships/video"/><Relationship Id="rId4" Target="../media/VAF8ahjO3vI.mp4" Type="http://schemas.microsoft.com/office/2007/relationships/media"/></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VAF8anBR4t8.mp4" Type="http://schemas.openxmlformats.org/officeDocument/2006/relationships/video"/><Relationship Id="rId4" Target="../media/VAF8anBR4t8.mp4" Type="http://schemas.microsoft.com/office/2007/relationships/media"/></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VAF8a4tRgbU.mp4" Type="http://schemas.openxmlformats.org/officeDocument/2006/relationships/video"/><Relationship Id="rId4" Target="../media/VAF8a4tRgbU.mp4" Type="http://schemas.microsoft.com/office/2007/relationships/media"/></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3.jpeg" Type="http://schemas.openxmlformats.org/officeDocument/2006/relationships/image"/><Relationship Id="rId11" Target="../media/image14.jpeg" Type="http://schemas.openxmlformats.org/officeDocument/2006/relationships/image"/><Relationship Id="rId12" Target="../media/image15.png" Type="http://schemas.openxmlformats.org/officeDocument/2006/relationships/image"/><Relationship Id="rId13" Target="../media/image16.png" Type="http://schemas.openxmlformats.org/officeDocument/2006/relationships/image"/><Relationship Id="rId2" Target="../media/image6.jpeg" Type="http://schemas.openxmlformats.org/officeDocument/2006/relationships/image"/><Relationship Id="rId3" Target="../media/image7.pn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5.jpeg" Type="http://schemas.openxmlformats.org/officeDocument/2006/relationships/image"/><Relationship Id="rId7" Target="../media/image10.png" Type="http://schemas.openxmlformats.org/officeDocument/2006/relationships/image"/><Relationship Id="rId8" Target="../media/image11.png" Type="http://schemas.openxmlformats.org/officeDocument/2006/relationships/image"/><Relationship Id="rId9" Target="../media/image1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jpe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 Id="rId3" Target="../media/VAF8aN0pg1o.mp4" Type="http://schemas.openxmlformats.org/officeDocument/2006/relationships/video"/><Relationship Id="rId4" Target="../media/VAF8aN0pg1o.mp4" Type="http://schemas.microsoft.com/office/2007/relationships/media"/></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VAF8aIIfJOQ.mp4" Type="http://schemas.openxmlformats.org/officeDocument/2006/relationships/video"/><Relationship Id="rId4" Target="../media/VAF8aIIfJOQ.mp4" Type="http://schemas.microsoft.com/office/2007/relationships/media"/></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VAF8aEeItBM.mp4" Type="http://schemas.openxmlformats.org/officeDocument/2006/relationships/video"/><Relationship Id="rId4" Target="../media/VAF8aEeItBM.mp4" Type="http://schemas.microsoft.com/office/2007/relationships/media"/></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390387" y="1883431"/>
            <a:ext cx="9507226" cy="7805920"/>
          </a:xfrm>
          <a:custGeom>
            <a:avLst/>
            <a:gdLst/>
            <a:ahLst/>
            <a:cxnLst/>
            <a:rect r="r" b="b" t="t" l="l"/>
            <a:pathLst>
              <a:path h="7805920" w="9507226">
                <a:moveTo>
                  <a:pt x="0" y="0"/>
                </a:moveTo>
                <a:lnTo>
                  <a:pt x="9507226" y="0"/>
                </a:lnTo>
                <a:lnTo>
                  <a:pt x="9507226" y="7805920"/>
                </a:lnTo>
                <a:lnTo>
                  <a:pt x="0" y="7805920"/>
                </a:lnTo>
                <a:lnTo>
                  <a:pt x="0" y="0"/>
                </a:lnTo>
                <a:close/>
              </a:path>
            </a:pathLst>
          </a:custGeom>
          <a:blipFill>
            <a:blip r:embed="rId2"/>
            <a:stretch>
              <a:fillRect l="0" t="-21795" r="0" b="0"/>
            </a:stretch>
          </a:blipFill>
        </p:spPr>
      </p:sp>
      <p:sp>
        <p:nvSpPr>
          <p:cNvPr name="Freeform 3" id="3"/>
          <p:cNvSpPr/>
          <p:nvPr/>
        </p:nvSpPr>
        <p:spPr>
          <a:xfrm flipH="false" flipV="false" rot="0">
            <a:off x="761810" y="417361"/>
            <a:ext cx="2895790" cy="4114800"/>
          </a:xfrm>
          <a:custGeom>
            <a:avLst/>
            <a:gdLst/>
            <a:ahLst/>
            <a:cxnLst/>
            <a:rect r="r" b="b" t="t" l="l"/>
            <a:pathLst>
              <a:path h="4114800" w="2895790">
                <a:moveTo>
                  <a:pt x="0" y="0"/>
                </a:moveTo>
                <a:lnTo>
                  <a:pt x="2895790" y="0"/>
                </a:lnTo>
                <a:lnTo>
                  <a:pt x="289579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800000">
            <a:off x="14828461" y="5574551"/>
            <a:ext cx="2895790" cy="4114800"/>
          </a:xfrm>
          <a:custGeom>
            <a:avLst/>
            <a:gdLst/>
            <a:ahLst/>
            <a:cxnLst/>
            <a:rect r="r" b="b" t="t" l="l"/>
            <a:pathLst>
              <a:path h="4114800" w="2895790">
                <a:moveTo>
                  <a:pt x="0" y="0"/>
                </a:moveTo>
                <a:lnTo>
                  <a:pt x="2895791" y="0"/>
                </a:lnTo>
                <a:lnTo>
                  <a:pt x="28957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6413565" y="7574801"/>
            <a:ext cx="5460870" cy="371475"/>
          </a:xfrm>
          <a:prstGeom prst="rect">
            <a:avLst/>
          </a:prstGeom>
        </p:spPr>
        <p:txBody>
          <a:bodyPr anchor="t" rtlCol="false" tIns="0" lIns="0" bIns="0" rIns="0">
            <a:spAutoFit/>
          </a:bodyPr>
          <a:lstStyle/>
          <a:p>
            <a:pPr algn="ctr">
              <a:lnSpc>
                <a:spcPts val="3044"/>
              </a:lnSpc>
            </a:pPr>
            <a:r>
              <a:rPr lang="en-US" sz="2099">
                <a:solidFill>
                  <a:srgbClr val="000000"/>
                </a:solidFill>
                <a:latin typeface="Josefin Sans"/>
              </a:rPr>
              <a:t>Maestros joyeros desde 1950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9884" r="0" b="4993"/>
          <a:stretch>
            <a:fillRect/>
          </a:stretch>
        </p:blipFill>
        <p:spPr>
          <a:xfrm flipH="false" flipV="false" rot="0">
            <a:off x="1228868" y="2177297"/>
            <a:ext cx="16459200" cy="7880886"/>
          </a:xfrm>
          <a:prstGeom prst="rect">
            <a:avLst/>
          </a:prstGeom>
        </p:spPr>
      </p:pic>
      <p:sp>
        <p:nvSpPr>
          <p:cNvPr name="TextBox 3" id="3"/>
          <p:cNvSpPr txBox="true"/>
          <p:nvPr/>
        </p:nvSpPr>
        <p:spPr>
          <a:xfrm rot="0">
            <a:off x="1228868" y="772061"/>
            <a:ext cx="6868300"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Empleados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8868" y="772061"/>
            <a:ext cx="6868300" cy="2449595"/>
          </a:xfrm>
          <a:prstGeom prst="rect">
            <a:avLst/>
          </a:prstGeom>
        </p:spPr>
        <p:txBody>
          <a:bodyPr anchor="t" rtlCol="false" tIns="0" lIns="0" bIns="0" rIns="0">
            <a:spAutoFit/>
          </a:bodyPr>
          <a:lstStyle/>
          <a:p>
            <a:pPr>
              <a:lnSpc>
                <a:spcPts val="9882"/>
              </a:lnSpc>
            </a:pPr>
            <a:r>
              <a:rPr lang="en-US" sz="7059" spc="70">
                <a:solidFill>
                  <a:srgbClr val="202020"/>
                </a:solidFill>
                <a:latin typeface="Black Mango Bold"/>
              </a:rPr>
              <a:t>Ausencias</a:t>
            </a:r>
          </a:p>
          <a:p>
            <a:pPr algn="l" marL="0" indent="0" lvl="0">
              <a:lnSpc>
                <a:spcPts val="9882"/>
              </a:lnSpc>
              <a:spcBef>
                <a:spcPct val="0"/>
              </a:spcBef>
            </a:pPr>
          </a:p>
        </p:txBody>
      </p:sp>
      <p:pic>
        <p:nvPicPr>
          <p:cNvPr name="Picture 3" id="3">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57" t="10567" r="0" b="5902"/>
          <a:stretch>
            <a:fillRect/>
          </a:stretch>
        </p:blipFill>
        <p:spPr>
          <a:xfrm flipH="false" flipV="false" rot="0">
            <a:off x="1228868" y="2177297"/>
            <a:ext cx="16567055" cy="7835668"/>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9211" r="0" b="4303"/>
          <a:stretch>
            <a:fillRect/>
          </a:stretch>
        </p:blipFill>
        <p:spPr>
          <a:xfrm flipH="false" flipV="false" rot="0">
            <a:off x="1341572" y="2184041"/>
            <a:ext cx="16186047" cy="7874142"/>
          </a:xfrm>
          <a:prstGeom prst="rect">
            <a:avLst/>
          </a:prstGeom>
        </p:spPr>
      </p:pic>
      <p:sp>
        <p:nvSpPr>
          <p:cNvPr name="TextBox 3" id="3"/>
          <p:cNvSpPr txBox="true"/>
          <p:nvPr/>
        </p:nvSpPr>
        <p:spPr>
          <a:xfrm rot="0">
            <a:off x="1228868" y="772061"/>
            <a:ext cx="6868300"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Reparaciones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0016" r="0" b="5902"/>
          <a:stretch>
            <a:fillRect/>
          </a:stretch>
        </p:blipFill>
        <p:spPr>
          <a:xfrm flipH="false" flipV="false" rot="0">
            <a:off x="1228725" y="2256951"/>
            <a:ext cx="15830550" cy="7487110"/>
          </a:xfrm>
          <a:prstGeom prst="rect">
            <a:avLst/>
          </a:prstGeom>
        </p:spPr>
      </p:pic>
      <p:sp>
        <p:nvSpPr>
          <p:cNvPr name="TextBox 3" id="3"/>
          <p:cNvSpPr txBox="true"/>
          <p:nvPr/>
        </p:nvSpPr>
        <p:spPr>
          <a:xfrm rot="0">
            <a:off x="1228868" y="772061"/>
            <a:ext cx="7711025"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Punto de venta</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5276" r="0" b="5379"/>
          <a:stretch>
            <a:fillRect/>
          </a:stretch>
        </p:blipFill>
        <p:spPr>
          <a:xfrm flipH="false" flipV="false" rot="0">
            <a:off x="918466" y="2267402"/>
            <a:ext cx="16451068" cy="7342357"/>
          </a:xfrm>
          <a:prstGeom prst="rect">
            <a:avLst/>
          </a:prstGeom>
        </p:spPr>
      </p:pic>
      <p:sp>
        <p:nvSpPr>
          <p:cNvPr name="TextBox 3" id="3"/>
          <p:cNvSpPr txBox="true"/>
          <p:nvPr/>
        </p:nvSpPr>
        <p:spPr>
          <a:xfrm rot="0">
            <a:off x="1228868" y="772061"/>
            <a:ext cx="7711025"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Fabricación</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0468" r="0" b="5649"/>
          <a:stretch>
            <a:fillRect/>
          </a:stretch>
        </p:blipFill>
        <p:spPr>
          <a:xfrm flipH="false" flipV="false" rot="0">
            <a:off x="1194643" y="1973881"/>
            <a:ext cx="15898713" cy="7501575"/>
          </a:xfrm>
          <a:prstGeom prst="rect">
            <a:avLst/>
          </a:prstGeom>
        </p:spPr>
      </p:pic>
      <p:sp>
        <p:nvSpPr>
          <p:cNvPr name="TextBox 3" id="3"/>
          <p:cNvSpPr txBox="true"/>
          <p:nvPr/>
        </p:nvSpPr>
        <p:spPr>
          <a:xfrm rot="0">
            <a:off x="1360587" y="361115"/>
            <a:ext cx="7711025"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Sitio web</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2346148" y="3620106"/>
            <a:ext cx="7315200" cy="605790"/>
          </a:xfrm>
          <a:custGeom>
            <a:avLst/>
            <a:gdLst/>
            <a:ahLst/>
            <a:cxnLst/>
            <a:rect r="r" b="b" t="t" l="l"/>
            <a:pathLst>
              <a:path h="605790" w="7315200">
                <a:moveTo>
                  <a:pt x="0" y="0"/>
                </a:moveTo>
                <a:lnTo>
                  <a:pt x="7315200" y="0"/>
                </a:lnTo>
                <a:lnTo>
                  <a:pt x="7315200" y="605790"/>
                </a:lnTo>
                <a:lnTo>
                  <a:pt x="0" y="6057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49986" y="895350"/>
            <a:ext cx="13459326"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Ventajas del sistema odoo</a:t>
            </a:r>
          </a:p>
        </p:txBody>
      </p:sp>
      <p:sp>
        <p:nvSpPr>
          <p:cNvPr name="TextBox 4" id="4"/>
          <p:cNvSpPr txBox="true"/>
          <p:nvPr/>
        </p:nvSpPr>
        <p:spPr>
          <a:xfrm rot="0">
            <a:off x="2346148" y="4662833"/>
            <a:ext cx="7766221" cy="4033873"/>
          </a:xfrm>
          <a:prstGeom prst="rect">
            <a:avLst/>
          </a:prstGeom>
        </p:spPr>
        <p:txBody>
          <a:bodyPr anchor="t" rtlCol="false" tIns="0" lIns="0" bIns="0" rIns="0">
            <a:spAutoFit/>
          </a:bodyPr>
          <a:lstStyle/>
          <a:p>
            <a:pPr algn="l" marL="618738" indent="-309369" lvl="1">
              <a:lnSpc>
                <a:spcPts val="4012"/>
              </a:lnSpc>
              <a:spcBef>
                <a:spcPct val="0"/>
              </a:spcBef>
              <a:buFont typeface="Arial"/>
              <a:buChar char="•"/>
            </a:pPr>
            <a:r>
              <a:rPr lang="en-US" sz="2865">
                <a:solidFill>
                  <a:srgbClr val="000000"/>
                </a:solidFill>
                <a:latin typeface="Josefin Sans Light"/>
              </a:rPr>
              <a:t>S</a:t>
            </a:r>
            <a:r>
              <a:rPr lang="en-US" sz="2865" strike="noStrike" u="none">
                <a:solidFill>
                  <a:srgbClr val="000000"/>
                </a:solidFill>
                <a:latin typeface="Josefin Sans Light"/>
              </a:rPr>
              <a:t>uite integrada de aplicaciones</a:t>
            </a:r>
          </a:p>
          <a:p>
            <a:pPr algn="l" marL="618738" indent="-309369" lvl="1">
              <a:lnSpc>
                <a:spcPts val="4012"/>
              </a:lnSpc>
              <a:spcBef>
                <a:spcPct val="0"/>
              </a:spcBef>
              <a:buFont typeface="Arial"/>
              <a:buChar char="•"/>
            </a:pPr>
            <a:r>
              <a:rPr lang="en-US" sz="2865" strike="noStrike" u="none">
                <a:solidFill>
                  <a:srgbClr val="000000"/>
                </a:solidFill>
                <a:latin typeface="Josefin Sans Light"/>
              </a:rPr>
              <a:t>Flexibilidad y modularidad</a:t>
            </a:r>
          </a:p>
          <a:p>
            <a:pPr algn="l" marL="618738" indent="-309369" lvl="1">
              <a:lnSpc>
                <a:spcPts val="4012"/>
              </a:lnSpc>
              <a:spcBef>
                <a:spcPct val="0"/>
              </a:spcBef>
              <a:buFont typeface="Arial"/>
              <a:buChar char="•"/>
            </a:pPr>
            <a:r>
              <a:rPr lang="en-US" sz="2865" strike="noStrike" u="none">
                <a:solidFill>
                  <a:srgbClr val="000000"/>
                </a:solidFill>
                <a:latin typeface="Josefin Sans Light"/>
              </a:rPr>
              <a:t>Interfaz intuitiva y fácil de usar</a:t>
            </a:r>
          </a:p>
          <a:p>
            <a:pPr algn="l" marL="618738" indent="-309369" lvl="1">
              <a:lnSpc>
                <a:spcPts val="4012"/>
              </a:lnSpc>
              <a:spcBef>
                <a:spcPct val="0"/>
              </a:spcBef>
              <a:buFont typeface="Arial"/>
              <a:buChar char="•"/>
            </a:pPr>
            <a:r>
              <a:rPr lang="en-US" sz="2865" strike="noStrike" u="none">
                <a:solidFill>
                  <a:srgbClr val="000000"/>
                </a:solidFill>
                <a:latin typeface="Josefin Sans Light"/>
              </a:rPr>
              <a:t>Acceso en cualquier lugar</a:t>
            </a:r>
          </a:p>
          <a:p>
            <a:pPr algn="l" marL="618738" indent="-309369" lvl="1">
              <a:lnSpc>
                <a:spcPts val="4012"/>
              </a:lnSpc>
              <a:spcBef>
                <a:spcPct val="0"/>
              </a:spcBef>
              <a:buFont typeface="Arial"/>
              <a:buChar char="•"/>
            </a:pPr>
            <a:r>
              <a:rPr lang="en-US" sz="2865" strike="noStrike" u="none">
                <a:solidFill>
                  <a:srgbClr val="000000"/>
                </a:solidFill>
                <a:latin typeface="Josefin Sans Light"/>
              </a:rPr>
              <a:t>Costo asequible</a:t>
            </a:r>
          </a:p>
          <a:p>
            <a:pPr algn="l" marL="618738" indent="-309369" lvl="1">
              <a:lnSpc>
                <a:spcPts val="4012"/>
              </a:lnSpc>
              <a:spcBef>
                <a:spcPct val="0"/>
              </a:spcBef>
              <a:buFont typeface="Arial"/>
              <a:buChar char="•"/>
            </a:pPr>
            <a:r>
              <a:rPr lang="en-US" sz="2865" strike="noStrike" u="none">
                <a:solidFill>
                  <a:srgbClr val="000000"/>
                </a:solidFill>
                <a:latin typeface="Josefin Sans Light"/>
              </a:rPr>
              <a:t>Comunidad activa y soporte</a:t>
            </a:r>
          </a:p>
          <a:p>
            <a:pPr algn="l" marL="618738" indent="-309369" lvl="1">
              <a:lnSpc>
                <a:spcPts val="4012"/>
              </a:lnSpc>
              <a:spcBef>
                <a:spcPct val="0"/>
              </a:spcBef>
              <a:buFont typeface="Arial"/>
              <a:buChar char="•"/>
            </a:pPr>
            <a:r>
              <a:rPr lang="en-US" sz="2865" strike="noStrike" u="none">
                <a:solidFill>
                  <a:srgbClr val="000000"/>
                </a:solidFill>
                <a:latin typeface="Josefin Sans Light"/>
              </a:rPr>
              <a:t>Actualizaciones regulares</a:t>
            </a:r>
          </a:p>
          <a:p>
            <a:pPr algn="l" marL="0" indent="0" lvl="0">
              <a:lnSpc>
                <a:spcPts val="4012"/>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9347141" y="3453875"/>
            <a:ext cx="7928465" cy="4512710"/>
            <a:chOff x="0" y="0"/>
            <a:chExt cx="10571287" cy="6016946"/>
          </a:xfrm>
        </p:grpSpPr>
        <p:pic>
          <p:nvPicPr>
            <p:cNvPr name="Picture 3" id="3"/>
            <p:cNvPicPr>
              <a:picLocks noChangeAspect="true"/>
            </p:cNvPicPr>
            <p:nvPr/>
          </p:nvPicPr>
          <p:blipFill>
            <a:blip r:embed="rId2"/>
            <a:srcRect l="0" t="19245" r="21762" b="13915"/>
            <a:stretch>
              <a:fillRect/>
            </a:stretch>
          </p:blipFill>
          <p:spPr>
            <a:xfrm flipH="true" flipV="false">
              <a:off x="0" y="0"/>
              <a:ext cx="10571287" cy="6016946"/>
            </a:xfrm>
            <a:prstGeom prst="rect">
              <a:avLst/>
            </a:prstGeom>
          </p:spPr>
        </p:pic>
      </p:grpSp>
      <p:sp>
        <p:nvSpPr>
          <p:cNvPr name="TextBox 4" id="4"/>
          <p:cNvSpPr txBox="true"/>
          <p:nvPr/>
        </p:nvSpPr>
        <p:spPr>
          <a:xfrm rot="0">
            <a:off x="975360" y="1090840"/>
            <a:ext cx="6868300"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Conclusión</a:t>
            </a:r>
          </a:p>
        </p:txBody>
      </p:sp>
      <p:sp>
        <p:nvSpPr>
          <p:cNvPr name="TextBox 5" id="5"/>
          <p:cNvSpPr txBox="true"/>
          <p:nvPr/>
        </p:nvSpPr>
        <p:spPr>
          <a:xfrm rot="0">
            <a:off x="1042789" y="3671880"/>
            <a:ext cx="6800870" cy="4067175"/>
          </a:xfrm>
          <a:prstGeom prst="rect">
            <a:avLst/>
          </a:prstGeom>
        </p:spPr>
        <p:txBody>
          <a:bodyPr anchor="t" rtlCol="false" tIns="0" lIns="0" bIns="0" rIns="0">
            <a:spAutoFit/>
          </a:bodyPr>
          <a:lstStyle/>
          <a:p>
            <a:pPr>
              <a:lnSpc>
                <a:spcPts val="3239"/>
              </a:lnSpc>
            </a:pPr>
            <a:r>
              <a:rPr lang="en-US" sz="2699">
                <a:solidFill>
                  <a:srgbClr val="000000"/>
                </a:solidFill>
                <a:latin typeface="Josefin Sans Light"/>
              </a:rPr>
              <a:t>Odoo es una solución ERP versátil, intuitiva y asequible que ofrece una amplia gama de aplicaciones integradas para gestionar eficazmente todos los aspectos de un negocio.</a:t>
            </a:r>
          </a:p>
          <a:p>
            <a:pPr>
              <a:lnSpc>
                <a:spcPts val="2999"/>
              </a:lnSpc>
            </a:pPr>
          </a:p>
          <a:p>
            <a:pPr marL="0" indent="0" lvl="0">
              <a:lnSpc>
                <a:spcPts val="3239"/>
              </a:lnSpc>
              <a:spcBef>
                <a:spcPct val="0"/>
              </a:spcBef>
            </a:pPr>
            <a:r>
              <a:rPr lang="en-US" sz="2699">
                <a:solidFill>
                  <a:srgbClr val="000000"/>
                </a:solidFill>
                <a:latin typeface="Josefin Sans Light"/>
              </a:rPr>
              <a:t>Con su flexibilidad, accesibilidad en la nube y una activa comunidad de usuarios, Odoo es una opción sólida para empresas de todos los tamaños que buscan mejorar su eficiencia y competitividad.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7726966" y="5143500"/>
            <a:ext cx="2834068" cy="4114800"/>
          </a:xfrm>
          <a:custGeom>
            <a:avLst/>
            <a:gdLst/>
            <a:ahLst/>
            <a:cxnLst/>
            <a:rect r="r" b="b" t="t" l="l"/>
            <a:pathLst>
              <a:path h="4114800" w="2834068">
                <a:moveTo>
                  <a:pt x="0" y="0"/>
                </a:moveTo>
                <a:lnTo>
                  <a:pt x="2834068" y="0"/>
                </a:lnTo>
                <a:lnTo>
                  <a:pt x="28340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16591" y="3476728"/>
            <a:ext cx="8654818"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¡Muchas Gracias!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329690" y="2602688"/>
            <a:ext cx="8534400" cy="6166395"/>
            <a:chOff x="0" y="0"/>
            <a:chExt cx="11379200" cy="8221860"/>
          </a:xfrm>
        </p:grpSpPr>
        <p:pic>
          <p:nvPicPr>
            <p:cNvPr name="Picture 3" id="3"/>
            <p:cNvPicPr>
              <a:picLocks noChangeAspect="true"/>
            </p:cNvPicPr>
            <p:nvPr/>
          </p:nvPicPr>
          <p:blipFill>
            <a:blip r:embed="rId2"/>
            <a:srcRect l="0" t="32595" r="0" b="19265"/>
            <a:stretch>
              <a:fillRect/>
            </a:stretch>
          </p:blipFill>
          <p:spPr>
            <a:xfrm flipH="false" flipV="false">
              <a:off x="0" y="0"/>
              <a:ext cx="11379200" cy="8221860"/>
            </a:xfrm>
            <a:prstGeom prst="rect">
              <a:avLst/>
            </a:prstGeom>
          </p:spPr>
        </p:pic>
      </p:grpSp>
      <p:grpSp>
        <p:nvGrpSpPr>
          <p:cNvPr name="Group 4" id="4"/>
          <p:cNvGrpSpPr/>
          <p:nvPr/>
        </p:nvGrpSpPr>
        <p:grpSpPr>
          <a:xfrm rot="0">
            <a:off x="11303489" y="6993467"/>
            <a:ext cx="5183090" cy="1783295"/>
            <a:chOff x="0" y="0"/>
            <a:chExt cx="6910787" cy="2377727"/>
          </a:xfrm>
        </p:grpSpPr>
        <p:pic>
          <p:nvPicPr>
            <p:cNvPr name="Picture 5" id="5"/>
            <p:cNvPicPr>
              <a:picLocks noChangeAspect="true"/>
            </p:cNvPicPr>
            <p:nvPr/>
          </p:nvPicPr>
          <p:blipFill>
            <a:blip r:embed="rId3"/>
            <a:srcRect l="0" t="24179" r="0" b="24179"/>
            <a:stretch>
              <a:fillRect/>
            </a:stretch>
          </p:blipFill>
          <p:spPr>
            <a:xfrm flipH="false" flipV="false">
              <a:off x="0" y="0"/>
              <a:ext cx="6910787" cy="2377727"/>
            </a:xfrm>
            <a:prstGeom prst="rect">
              <a:avLst/>
            </a:prstGeom>
          </p:spPr>
        </p:pic>
      </p:grpSp>
      <p:graphicFrame>
        <p:nvGraphicFramePr>
          <p:cNvPr name="Table 6" id="6"/>
          <p:cNvGraphicFramePr>
            <a:graphicFrameLocks noGrp="true"/>
          </p:cNvGraphicFramePr>
          <p:nvPr/>
        </p:nvGraphicFramePr>
        <p:xfrm>
          <a:off x="11303489" y="2559590"/>
          <a:ext cx="5183090" cy="4200525"/>
        </p:xfrm>
        <a:graphic>
          <a:graphicData uri="http://schemas.openxmlformats.org/drawingml/2006/table">
            <a:tbl>
              <a:tblPr/>
              <a:tblGrid>
                <a:gridCol w="1788438"/>
                <a:gridCol w="3394652"/>
              </a:tblGrid>
              <a:tr h="600075">
                <a:tc>
                  <a:txBody>
                    <a:bodyPr anchor="t" rtlCol="false"/>
                    <a:lstStyle/>
                    <a:p>
                      <a:pPr algn="just">
                        <a:lnSpc>
                          <a:spcPts val="1804"/>
                        </a:lnSpc>
                        <a:defRPr/>
                      </a:pPr>
                      <a:r>
                        <a:rPr lang="en-US" sz="1879">
                          <a:solidFill>
                            <a:srgbClr val="202020"/>
                          </a:solidFill>
                          <a:latin typeface="Black Mango Bold"/>
                        </a:rPr>
                        <a:t>03</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2799"/>
                        </a:lnSpc>
                        <a:defRPr/>
                      </a:pPr>
                      <a:r>
                        <a:rPr lang="en-US" sz="1999">
                          <a:solidFill>
                            <a:srgbClr val="000000"/>
                          </a:solidFill>
                          <a:latin typeface="Josefin Sans"/>
                        </a:rPr>
                        <a:t>Inspiración</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00075">
                <a:tc>
                  <a:txBody>
                    <a:bodyPr anchor="t" rtlCol="false"/>
                    <a:lstStyle/>
                    <a:p>
                      <a:pPr algn="just">
                        <a:lnSpc>
                          <a:spcPts val="1804"/>
                        </a:lnSpc>
                        <a:defRPr/>
                      </a:pPr>
                      <a:r>
                        <a:rPr lang="en-US" sz="1879">
                          <a:solidFill>
                            <a:srgbClr val="202020"/>
                          </a:solidFill>
                          <a:latin typeface="Black Mango Bold"/>
                        </a:rPr>
                        <a:t>04</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2799"/>
                        </a:lnSpc>
                        <a:defRPr/>
                      </a:pPr>
                      <a:r>
                        <a:rPr lang="en-US" sz="1999">
                          <a:solidFill>
                            <a:srgbClr val="000000"/>
                          </a:solidFill>
                          <a:latin typeface="Josefin Sans"/>
                        </a:rPr>
                        <a:t>Visión y Misión</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00075">
                <a:tc>
                  <a:txBody>
                    <a:bodyPr anchor="t" rtlCol="false"/>
                    <a:lstStyle/>
                    <a:p>
                      <a:pPr algn="just">
                        <a:lnSpc>
                          <a:spcPts val="1804"/>
                        </a:lnSpc>
                        <a:defRPr/>
                      </a:pPr>
                      <a:r>
                        <a:rPr lang="en-US" sz="1879">
                          <a:solidFill>
                            <a:srgbClr val="202020"/>
                          </a:solidFill>
                          <a:latin typeface="Black Mango Bold"/>
                        </a:rPr>
                        <a:t>05</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2799"/>
                        </a:lnSpc>
                        <a:defRPr/>
                      </a:pPr>
                      <a:r>
                        <a:rPr lang="en-US" sz="1999">
                          <a:solidFill>
                            <a:srgbClr val="000000"/>
                          </a:solidFill>
                          <a:latin typeface="Josefin Sans"/>
                        </a:rPr>
                        <a:t>Estructura de la empresa</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00075">
                <a:tc>
                  <a:txBody>
                    <a:bodyPr anchor="t" rtlCol="false"/>
                    <a:lstStyle/>
                    <a:p>
                      <a:pPr algn="just">
                        <a:lnSpc>
                          <a:spcPts val="1804"/>
                        </a:lnSpc>
                        <a:defRPr/>
                      </a:pPr>
                      <a:r>
                        <a:rPr lang="en-US" sz="1879">
                          <a:solidFill>
                            <a:srgbClr val="202020"/>
                          </a:solidFill>
                          <a:latin typeface="Black Mango Bold"/>
                        </a:rPr>
                        <a:t>06</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2799"/>
                        </a:lnSpc>
                        <a:defRPr/>
                      </a:pPr>
                      <a:r>
                        <a:rPr lang="en-US" sz="1999">
                          <a:solidFill>
                            <a:srgbClr val="000000"/>
                          </a:solidFill>
                          <a:latin typeface="Josefin Sans"/>
                        </a:rPr>
                        <a:t>Modulos de Odoo</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00075">
                <a:tc>
                  <a:txBody>
                    <a:bodyPr anchor="t" rtlCol="false"/>
                    <a:lstStyle/>
                    <a:p>
                      <a:pPr algn="just">
                        <a:lnSpc>
                          <a:spcPts val="1804"/>
                        </a:lnSpc>
                        <a:defRPr/>
                      </a:pPr>
                      <a:r>
                        <a:rPr lang="en-US" sz="1879">
                          <a:solidFill>
                            <a:srgbClr val="202020"/>
                          </a:solidFill>
                          <a:latin typeface="Black Mango Bold"/>
                        </a:rPr>
                        <a:t>09</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2799"/>
                        </a:lnSpc>
                        <a:defRPr/>
                      </a:pPr>
                      <a:r>
                        <a:rPr lang="en-US" sz="1999">
                          <a:solidFill>
                            <a:srgbClr val="000000"/>
                          </a:solidFill>
                          <a:latin typeface="Josefin Sans"/>
                        </a:rPr>
                        <a:t>Ventajas del sistema Odoo</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00075">
                <a:tc>
                  <a:txBody>
                    <a:bodyPr anchor="t" rtlCol="false"/>
                    <a:lstStyle/>
                    <a:p>
                      <a:pPr algn="just">
                        <a:lnSpc>
                          <a:spcPts val="1804"/>
                        </a:lnSpc>
                        <a:defRPr/>
                      </a:pPr>
                      <a:r>
                        <a:rPr lang="en-US" sz="1879">
                          <a:solidFill>
                            <a:srgbClr val="202020"/>
                          </a:solidFill>
                          <a:latin typeface="Black Mango Bold"/>
                        </a:rPr>
                        <a:t>10</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2799"/>
                        </a:lnSpc>
                        <a:defRPr/>
                      </a:pPr>
                      <a:r>
                        <a:rPr lang="en-US" sz="1999">
                          <a:solidFill>
                            <a:srgbClr val="000000"/>
                          </a:solidFill>
                          <a:latin typeface="Josefin Sans"/>
                        </a:rPr>
                        <a:t>Conclusión</a:t>
                      </a: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r h="600075">
                <a:tc>
                  <a:txBody>
                    <a:bodyPr anchor="t" rtlCol="false"/>
                    <a:lstStyle/>
                    <a:p>
                      <a:pPr algn="just">
                        <a:lnSpc>
                          <a:spcPts val="1804"/>
                        </a:lnSpc>
                        <a:defRPr/>
                      </a:pP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c>
                  <a:txBody>
                    <a:bodyPr anchor="t" rtlCol="false"/>
                    <a:lstStyle/>
                    <a:p>
                      <a:pPr algn="just">
                        <a:lnSpc>
                          <a:spcPts val="2799"/>
                        </a:lnSpc>
                        <a:defRPr/>
                      </a:pPr>
                      <a:endParaRPr lang="en-US" sz="1100"/>
                    </a:p>
                  </a:txBody>
                  <a:tcPr marL="57150" marR="57150" marT="57150" marB="57150" anchor="ctr">
                    <a:lnL cmpd="sng" algn="ctr" cap="flat" w="0">
                      <a:solidFill>
                        <a:srgbClr val="000000"/>
                      </a:solidFill>
                      <a:prstDash val="solid"/>
                      <a:round/>
                      <a:headEnd type="none" w="med" len="med"/>
                      <a:tailEnd type="none" w="med" len="med"/>
                    </a:lnL>
                    <a:lnR cmpd="sng" algn="ctr" cap="flat" w="0">
                      <a:solidFill>
                        <a:srgbClr val="000000"/>
                      </a:solidFill>
                      <a:prstDash val="solid"/>
                      <a:round/>
                      <a:headEnd type="none" w="med" len="med"/>
                      <a:tailEnd type="none" w="med" len="med"/>
                    </a:lnR>
                    <a:lnT cmpd="sng" algn="ctr" cap="flat" w="0">
                      <a:solidFill>
                        <a:srgbClr val="000000"/>
                      </a:solidFill>
                      <a:prstDash val="solid"/>
                      <a:round/>
                      <a:headEnd type="none" w="med" len="med"/>
                      <a:tailEnd type="none" w="med" len="med"/>
                    </a:lnT>
                    <a:lnB cmpd="sng" algn="ctr" cap="flat" w="0">
                      <a:solidFill>
                        <a:srgbClr val="000000"/>
                      </a:solidFill>
                      <a:prstDash val="solid"/>
                      <a:round/>
                      <a:headEnd type="none" w="med" len="med"/>
                      <a:tailEnd type="none" w="med" len="med"/>
                    </a:lnB>
                  </a:tcPr>
                </a:tc>
              </a:tr>
            </a:tbl>
          </a:graphicData>
        </a:graphic>
      </p:graphicFrame>
      <p:sp>
        <p:nvSpPr>
          <p:cNvPr name="TextBox 7" id="7"/>
          <p:cNvSpPr txBox="true"/>
          <p:nvPr/>
        </p:nvSpPr>
        <p:spPr>
          <a:xfrm rot="0">
            <a:off x="1329690" y="749840"/>
            <a:ext cx="6427826" cy="1201820"/>
          </a:xfrm>
          <a:prstGeom prst="rect">
            <a:avLst/>
          </a:prstGeom>
        </p:spPr>
        <p:txBody>
          <a:bodyPr anchor="t" rtlCol="false" tIns="0" lIns="0" bIns="0" rIns="0">
            <a:spAutoFit/>
          </a:bodyPr>
          <a:lstStyle/>
          <a:p>
            <a:pPr algn="l" marL="0" indent="0" lvl="0">
              <a:lnSpc>
                <a:spcPts val="9882"/>
              </a:lnSpc>
              <a:spcBef>
                <a:spcPct val="0"/>
              </a:spcBef>
            </a:pPr>
            <a:r>
              <a:rPr lang="en-US" sz="7059" spc="70" strike="noStrike" u="none">
                <a:solidFill>
                  <a:srgbClr val="202020"/>
                </a:solidFill>
                <a:latin typeface="Black Mango Bold"/>
              </a:rPr>
              <a:t>Contenidos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571003" y="3488663"/>
            <a:ext cx="4640302" cy="4163725"/>
            <a:chOff x="0" y="0"/>
            <a:chExt cx="12823190" cy="11506200"/>
          </a:xfrm>
        </p:grpSpPr>
        <p:sp>
          <p:nvSpPr>
            <p:cNvPr name="Freeform 3" id="3"/>
            <p:cNvSpPr/>
            <p:nvPr/>
          </p:nvSpPr>
          <p:spPr>
            <a:xfrm flipH="false" flipV="false" rot="0">
              <a:off x="364490" y="283210"/>
              <a:ext cx="12143740" cy="9904730"/>
            </a:xfrm>
            <a:custGeom>
              <a:avLst/>
              <a:gdLst/>
              <a:ahLst/>
              <a:cxnLst/>
              <a:rect r="r" b="b" t="t" l="l"/>
              <a:pathLst>
                <a:path h="9904730" w="12143740">
                  <a:moveTo>
                    <a:pt x="12143740" y="9904730"/>
                  </a:moveTo>
                  <a:lnTo>
                    <a:pt x="0" y="9904730"/>
                  </a:lnTo>
                  <a:lnTo>
                    <a:pt x="0" y="0"/>
                  </a:lnTo>
                  <a:lnTo>
                    <a:pt x="12143740" y="0"/>
                  </a:lnTo>
                  <a:lnTo>
                    <a:pt x="12143740" y="9904730"/>
                  </a:lnTo>
                  <a:close/>
                </a:path>
              </a:pathLst>
            </a:custGeom>
            <a:blipFill>
              <a:blip r:embed="rId2"/>
              <a:stretch>
                <a:fillRect l="-11210" t="0" r="-123172" b="-91457"/>
              </a:stretch>
            </a:blipFill>
          </p:spPr>
        </p:sp>
        <p:sp>
          <p:nvSpPr>
            <p:cNvPr name="Freeform 4" id="4"/>
            <p:cNvSpPr/>
            <p:nvPr/>
          </p:nvSpPr>
          <p:spPr>
            <a:xfrm flipH="false" flipV="false" rot="0">
              <a:off x="0" y="0"/>
              <a:ext cx="12823190" cy="11506200"/>
            </a:xfrm>
            <a:custGeom>
              <a:avLst/>
              <a:gdLst/>
              <a:ahLst/>
              <a:cxnLst/>
              <a:rect r="r" b="b" t="t" l="l"/>
              <a:pathLst>
                <a:path h="11506200" w="12823190">
                  <a:moveTo>
                    <a:pt x="12823190" y="11506200"/>
                  </a:moveTo>
                  <a:lnTo>
                    <a:pt x="0" y="11506200"/>
                  </a:lnTo>
                  <a:lnTo>
                    <a:pt x="0" y="0"/>
                  </a:lnTo>
                  <a:lnTo>
                    <a:pt x="12823190" y="0"/>
                  </a:lnTo>
                  <a:lnTo>
                    <a:pt x="12823190" y="11506200"/>
                  </a:lnTo>
                  <a:close/>
                </a:path>
              </a:pathLst>
            </a:custGeom>
            <a:blipFill>
              <a:blip r:embed="rId3"/>
              <a:stretch>
                <a:fillRect l="0" t="-11" r="0" b="-11"/>
              </a:stretch>
            </a:blipFill>
          </p:spPr>
        </p:sp>
      </p:grpSp>
      <p:grpSp>
        <p:nvGrpSpPr>
          <p:cNvPr name="Group 5" id="5"/>
          <p:cNvGrpSpPr>
            <a:grpSpLocks noChangeAspect="true"/>
          </p:cNvGrpSpPr>
          <p:nvPr/>
        </p:nvGrpSpPr>
        <p:grpSpPr>
          <a:xfrm rot="0">
            <a:off x="10629317" y="7049234"/>
            <a:ext cx="2374853" cy="2130947"/>
            <a:chOff x="0" y="0"/>
            <a:chExt cx="12823190" cy="11506200"/>
          </a:xfrm>
        </p:grpSpPr>
        <p:sp>
          <p:nvSpPr>
            <p:cNvPr name="Freeform 6" id="6"/>
            <p:cNvSpPr/>
            <p:nvPr/>
          </p:nvSpPr>
          <p:spPr>
            <a:xfrm flipH="false" flipV="false" rot="0">
              <a:off x="364490" y="283210"/>
              <a:ext cx="12143740" cy="9904730"/>
            </a:xfrm>
            <a:custGeom>
              <a:avLst/>
              <a:gdLst/>
              <a:ahLst/>
              <a:cxnLst/>
              <a:rect r="r" b="b" t="t" l="l"/>
              <a:pathLst>
                <a:path h="9904730" w="12143740">
                  <a:moveTo>
                    <a:pt x="12143740" y="9904730"/>
                  </a:moveTo>
                  <a:lnTo>
                    <a:pt x="0" y="9904730"/>
                  </a:lnTo>
                  <a:lnTo>
                    <a:pt x="0" y="0"/>
                  </a:lnTo>
                  <a:lnTo>
                    <a:pt x="12143740" y="0"/>
                  </a:lnTo>
                  <a:lnTo>
                    <a:pt x="12143740" y="9904730"/>
                  </a:lnTo>
                  <a:close/>
                </a:path>
              </a:pathLst>
            </a:custGeom>
            <a:blipFill>
              <a:blip r:embed="rId4"/>
              <a:stretch>
                <a:fillRect l="-11210" t="0" r="-11210" b="0"/>
              </a:stretch>
            </a:blipFill>
          </p:spPr>
        </p:sp>
        <p:sp>
          <p:nvSpPr>
            <p:cNvPr name="Freeform 7" id="7"/>
            <p:cNvSpPr/>
            <p:nvPr/>
          </p:nvSpPr>
          <p:spPr>
            <a:xfrm flipH="false" flipV="false" rot="0">
              <a:off x="0" y="0"/>
              <a:ext cx="12823190" cy="11506200"/>
            </a:xfrm>
            <a:custGeom>
              <a:avLst/>
              <a:gdLst/>
              <a:ahLst/>
              <a:cxnLst/>
              <a:rect r="r" b="b" t="t" l="l"/>
              <a:pathLst>
                <a:path h="11506200" w="12823190">
                  <a:moveTo>
                    <a:pt x="12823190" y="11506200"/>
                  </a:moveTo>
                  <a:lnTo>
                    <a:pt x="0" y="11506200"/>
                  </a:lnTo>
                  <a:lnTo>
                    <a:pt x="0" y="0"/>
                  </a:lnTo>
                  <a:lnTo>
                    <a:pt x="12823190" y="0"/>
                  </a:lnTo>
                  <a:lnTo>
                    <a:pt x="12823190" y="11506200"/>
                  </a:lnTo>
                  <a:close/>
                </a:path>
              </a:pathLst>
            </a:custGeom>
            <a:blipFill>
              <a:blip r:embed="rId3"/>
              <a:stretch>
                <a:fillRect l="0" t="-11" r="0" b="-11"/>
              </a:stretch>
            </a:blipFill>
          </p:spPr>
        </p:sp>
      </p:grpSp>
      <p:sp>
        <p:nvSpPr>
          <p:cNvPr name="Freeform 8" id="8"/>
          <p:cNvSpPr/>
          <p:nvPr/>
        </p:nvSpPr>
        <p:spPr>
          <a:xfrm flipH="false" flipV="false" rot="395502">
            <a:off x="9746341" y="3148423"/>
            <a:ext cx="1297204" cy="722655"/>
          </a:xfrm>
          <a:custGeom>
            <a:avLst/>
            <a:gdLst/>
            <a:ahLst/>
            <a:cxnLst/>
            <a:rect r="r" b="b" t="t" l="l"/>
            <a:pathLst>
              <a:path h="722655" w="1297204">
                <a:moveTo>
                  <a:pt x="0" y="0"/>
                </a:moveTo>
                <a:lnTo>
                  <a:pt x="1297204" y="0"/>
                </a:lnTo>
                <a:lnTo>
                  <a:pt x="1297204" y="722655"/>
                </a:lnTo>
                <a:lnTo>
                  <a:pt x="0" y="722655"/>
                </a:lnTo>
                <a:lnTo>
                  <a:pt x="0" y="0"/>
                </a:lnTo>
                <a:close/>
              </a:path>
            </a:pathLst>
          </a:custGeom>
          <a:blipFill>
            <a:blip r:embed="rId5"/>
            <a:stretch>
              <a:fillRect l="0" t="0" r="0" b="0"/>
            </a:stretch>
          </a:blipFill>
        </p:spPr>
      </p:sp>
      <p:sp>
        <p:nvSpPr>
          <p:cNvPr name="Freeform 9" id="9"/>
          <p:cNvSpPr/>
          <p:nvPr/>
        </p:nvSpPr>
        <p:spPr>
          <a:xfrm flipH="false" flipV="false" rot="395502">
            <a:off x="11769479" y="6664888"/>
            <a:ext cx="1200280" cy="668660"/>
          </a:xfrm>
          <a:custGeom>
            <a:avLst/>
            <a:gdLst/>
            <a:ahLst/>
            <a:cxnLst/>
            <a:rect r="r" b="b" t="t" l="l"/>
            <a:pathLst>
              <a:path h="668660" w="1200280">
                <a:moveTo>
                  <a:pt x="0" y="0"/>
                </a:moveTo>
                <a:lnTo>
                  <a:pt x="1200280" y="0"/>
                </a:lnTo>
                <a:lnTo>
                  <a:pt x="1200280" y="668660"/>
                </a:lnTo>
                <a:lnTo>
                  <a:pt x="0" y="668660"/>
                </a:lnTo>
                <a:lnTo>
                  <a:pt x="0" y="0"/>
                </a:lnTo>
                <a:close/>
              </a:path>
            </a:pathLst>
          </a:custGeom>
          <a:blipFill>
            <a:blip r:embed="rId5"/>
            <a:stretch>
              <a:fillRect l="0" t="0" r="0" b="0"/>
            </a:stretch>
          </a:blipFill>
        </p:spPr>
      </p:sp>
      <p:grpSp>
        <p:nvGrpSpPr>
          <p:cNvPr name="Group 10" id="10"/>
          <p:cNvGrpSpPr>
            <a:grpSpLocks noChangeAspect="true"/>
          </p:cNvGrpSpPr>
          <p:nvPr/>
        </p:nvGrpSpPr>
        <p:grpSpPr>
          <a:xfrm rot="0">
            <a:off x="14395249" y="1640536"/>
            <a:ext cx="2494225" cy="3306738"/>
            <a:chOff x="0" y="0"/>
            <a:chExt cx="1844040" cy="2444750"/>
          </a:xfrm>
        </p:grpSpPr>
        <p:sp>
          <p:nvSpPr>
            <p:cNvPr name="Freeform 11" id="11"/>
            <p:cNvSpPr/>
            <p:nvPr/>
          </p:nvSpPr>
          <p:spPr>
            <a:xfrm flipH="false" flipV="false" rot="0">
              <a:off x="115570" y="39370"/>
              <a:ext cx="1681480" cy="2326640"/>
            </a:xfrm>
            <a:custGeom>
              <a:avLst/>
              <a:gdLst/>
              <a:ahLst/>
              <a:cxnLst/>
              <a:rect r="r" b="b" t="t" l="l"/>
              <a:pathLst>
                <a:path h="2326640" w="1681480">
                  <a:moveTo>
                    <a:pt x="1680210" y="2326640"/>
                  </a:moveTo>
                  <a:lnTo>
                    <a:pt x="0" y="2326640"/>
                  </a:lnTo>
                  <a:lnTo>
                    <a:pt x="0" y="0"/>
                  </a:lnTo>
                  <a:lnTo>
                    <a:pt x="1681480" y="0"/>
                  </a:lnTo>
                  <a:lnTo>
                    <a:pt x="1681480" y="2326640"/>
                  </a:lnTo>
                  <a:close/>
                </a:path>
              </a:pathLst>
            </a:custGeom>
            <a:blipFill>
              <a:blip r:embed="rId6"/>
              <a:stretch>
                <a:fillRect l="-53841" t="0" r="-53841" b="0"/>
              </a:stretch>
            </a:blipFill>
          </p:spPr>
        </p:sp>
        <p:sp>
          <p:nvSpPr>
            <p:cNvPr name="Freeform 12" id="12"/>
            <p:cNvSpPr/>
            <p:nvPr/>
          </p:nvSpPr>
          <p:spPr>
            <a:xfrm flipH="false" flipV="false" rot="0">
              <a:off x="0" y="0"/>
              <a:ext cx="1844040" cy="2444750"/>
            </a:xfrm>
            <a:custGeom>
              <a:avLst/>
              <a:gdLst/>
              <a:ahLst/>
              <a:cxnLst/>
              <a:rect r="r" b="b" t="t" l="l"/>
              <a:pathLst>
                <a:path h="2444750" w="1844040">
                  <a:moveTo>
                    <a:pt x="1844040" y="2444750"/>
                  </a:moveTo>
                  <a:lnTo>
                    <a:pt x="0" y="2444750"/>
                  </a:lnTo>
                  <a:lnTo>
                    <a:pt x="0" y="0"/>
                  </a:lnTo>
                  <a:lnTo>
                    <a:pt x="1844040" y="0"/>
                  </a:lnTo>
                  <a:lnTo>
                    <a:pt x="1844040" y="2444750"/>
                  </a:lnTo>
                  <a:close/>
                </a:path>
              </a:pathLst>
            </a:custGeom>
            <a:blipFill>
              <a:blip r:embed="rId7"/>
              <a:stretch>
                <a:fillRect l="-47" t="0" r="-47" b="0"/>
              </a:stretch>
            </a:blipFill>
          </p:spPr>
        </p:sp>
      </p:grpSp>
      <p:grpSp>
        <p:nvGrpSpPr>
          <p:cNvPr name="Group 13" id="13"/>
          <p:cNvGrpSpPr>
            <a:grpSpLocks noChangeAspect="true"/>
          </p:cNvGrpSpPr>
          <p:nvPr/>
        </p:nvGrpSpPr>
        <p:grpSpPr>
          <a:xfrm rot="0">
            <a:off x="11272458" y="1816649"/>
            <a:ext cx="2424510" cy="2422240"/>
            <a:chOff x="0" y="0"/>
            <a:chExt cx="3255264" cy="3252216"/>
          </a:xfrm>
        </p:grpSpPr>
        <p:sp>
          <p:nvSpPr>
            <p:cNvPr name="Freeform 14" id="14"/>
            <p:cNvSpPr/>
            <p:nvPr/>
          </p:nvSpPr>
          <p:spPr>
            <a:xfrm flipH="false" flipV="false" rot="0">
              <a:off x="0" y="0"/>
              <a:ext cx="3255264" cy="3252216"/>
            </a:xfrm>
            <a:custGeom>
              <a:avLst/>
              <a:gdLst/>
              <a:ahLst/>
              <a:cxnLst/>
              <a:rect r="r" b="b" t="t" l="l"/>
              <a:pathLst>
                <a:path h="3252216" w="3255264">
                  <a:moveTo>
                    <a:pt x="3255264" y="3252216"/>
                  </a:moveTo>
                  <a:lnTo>
                    <a:pt x="0" y="3252216"/>
                  </a:lnTo>
                  <a:lnTo>
                    <a:pt x="0" y="0"/>
                  </a:lnTo>
                  <a:lnTo>
                    <a:pt x="3255264" y="0"/>
                  </a:lnTo>
                  <a:lnTo>
                    <a:pt x="3255264" y="3252216"/>
                  </a:lnTo>
                  <a:close/>
                </a:path>
              </a:pathLst>
            </a:custGeom>
            <a:blipFill>
              <a:blip r:embed="rId8"/>
              <a:stretch>
                <a:fillRect l="-15" t="0" r="-15" b="0"/>
              </a:stretch>
            </a:blipFill>
          </p:spPr>
        </p:sp>
        <p:sp>
          <p:nvSpPr>
            <p:cNvPr name="Freeform 15" id="15"/>
            <p:cNvSpPr/>
            <p:nvPr/>
          </p:nvSpPr>
          <p:spPr>
            <a:xfrm flipH="false" flipV="false" rot="0">
              <a:off x="178784" y="170440"/>
              <a:ext cx="2903731" cy="2875349"/>
            </a:xfrm>
            <a:custGeom>
              <a:avLst/>
              <a:gdLst/>
              <a:ahLst/>
              <a:cxnLst/>
              <a:rect r="r" b="b" t="t" l="l"/>
              <a:pathLst>
                <a:path h="2875349" w="2903731">
                  <a:moveTo>
                    <a:pt x="65607" y="158"/>
                  </a:moveTo>
                  <a:lnTo>
                    <a:pt x="2878476" y="31987"/>
                  </a:lnTo>
                  <a:cubicBezTo>
                    <a:pt x="2892501" y="32145"/>
                    <a:pt x="2903731" y="43665"/>
                    <a:pt x="2903531" y="57691"/>
                  </a:cubicBezTo>
                  <a:lnTo>
                    <a:pt x="2863754" y="2850091"/>
                  </a:lnTo>
                  <a:cubicBezTo>
                    <a:pt x="2863553" y="2864142"/>
                    <a:pt x="2851959" y="2875349"/>
                    <a:pt x="2837909" y="2875069"/>
                  </a:cubicBezTo>
                  <a:lnTo>
                    <a:pt x="25041" y="2819370"/>
                  </a:lnTo>
                  <a:cubicBezTo>
                    <a:pt x="11100" y="2819094"/>
                    <a:pt x="0" y="2807608"/>
                    <a:pt x="200" y="2793665"/>
                  </a:cubicBezTo>
                  <a:lnTo>
                    <a:pt x="39977" y="25136"/>
                  </a:lnTo>
                  <a:cubicBezTo>
                    <a:pt x="40179" y="11171"/>
                    <a:pt x="51641" y="0"/>
                    <a:pt x="65607" y="158"/>
                  </a:cubicBezTo>
                  <a:close/>
                </a:path>
              </a:pathLst>
            </a:custGeom>
            <a:blipFill>
              <a:blip r:embed="rId9"/>
              <a:stretch>
                <a:fillRect l="-134264" t="-82311" r="-155373" b="-79851"/>
              </a:stretch>
            </a:blipFill>
          </p:spPr>
        </p:sp>
      </p:grpSp>
      <p:grpSp>
        <p:nvGrpSpPr>
          <p:cNvPr name="Group 16" id="16"/>
          <p:cNvGrpSpPr>
            <a:grpSpLocks noChangeAspect="true"/>
          </p:cNvGrpSpPr>
          <p:nvPr/>
        </p:nvGrpSpPr>
        <p:grpSpPr>
          <a:xfrm rot="0">
            <a:off x="5778727" y="1827855"/>
            <a:ext cx="3114011" cy="4128423"/>
            <a:chOff x="0" y="0"/>
            <a:chExt cx="1844040" cy="2444750"/>
          </a:xfrm>
        </p:grpSpPr>
        <p:sp>
          <p:nvSpPr>
            <p:cNvPr name="Freeform 17" id="17"/>
            <p:cNvSpPr/>
            <p:nvPr/>
          </p:nvSpPr>
          <p:spPr>
            <a:xfrm flipH="false" flipV="false" rot="0">
              <a:off x="115570" y="39370"/>
              <a:ext cx="1681480" cy="2326640"/>
            </a:xfrm>
            <a:custGeom>
              <a:avLst/>
              <a:gdLst/>
              <a:ahLst/>
              <a:cxnLst/>
              <a:rect r="r" b="b" t="t" l="l"/>
              <a:pathLst>
                <a:path h="2326640" w="1681480">
                  <a:moveTo>
                    <a:pt x="1680210" y="2326640"/>
                  </a:moveTo>
                  <a:lnTo>
                    <a:pt x="0" y="2326640"/>
                  </a:lnTo>
                  <a:lnTo>
                    <a:pt x="0" y="0"/>
                  </a:lnTo>
                  <a:lnTo>
                    <a:pt x="1681480" y="0"/>
                  </a:lnTo>
                  <a:lnTo>
                    <a:pt x="1681480" y="2326640"/>
                  </a:lnTo>
                  <a:close/>
                </a:path>
              </a:pathLst>
            </a:custGeom>
            <a:blipFill>
              <a:blip r:embed="rId10"/>
              <a:stretch>
                <a:fillRect l="0" t="-4236" r="0" b="-4236"/>
              </a:stretch>
            </a:blipFill>
          </p:spPr>
        </p:sp>
        <p:sp>
          <p:nvSpPr>
            <p:cNvPr name="Freeform 18" id="18"/>
            <p:cNvSpPr/>
            <p:nvPr/>
          </p:nvSpPr>
          <p:spPr>
            <a:xfrm flipH="false" flipV="false" rot="0">
              <a:off x="0" y="0"/>
              <a:ext cx="1844040" cy="2444750"/>
            </a:xfrm>
            <a:custGeom>
              <a:avLst/>
              <a:gdLst/>
              <a:ahLst/>
              <a:cxnLst/>
              <a:rect r="r" b="b" t="t" l="l"/>
              <a:pathLst>
                <a:path h="2444750" w="1844040">
                  <a:moveTo>
                    <a:pt x="1844040" y="2444750"/>
                  </a:moveTo>
                  <a:lnTo>
                    <a:pt x="0" y="2444750"/>
                  </a:lnTo>
                  <a:lnTo>
                    <a:pt x="0" y="0"/>
                  </a:lnTo>
                  <a:lnTo>
                    <a:pt x="1844040" y="0"/>
                  </a:lnTo>
                  <a:lnTo>
                    <a:pt x="1844040" y="2444750"/>
                  </a:lnTo>
                  <a:close/>
                </a:path>
              </a:pathLst>
            </a:custGeom>
            <a:blipFill>
              <a:blip r:embed="rId7"/>
              <a:stretch>
                <a:fillRect l="-47" t="0" r="-47" b="0"/>
              </a:stretch>
            </a:blipFill>
          </p:spPr>
        </p:sp>
      </p:grpSp>
      <p:grpSp>
        <p:nvGrpSpPr>
          <p:cNvPr name="Group 19" id="19"/>
          <p:cNvGrpSpPr>
            <a:grpSpLocks noChangeAspect="true"/>
          </p:cNvGrpSpPr>
          <p:nvPr/>
        </p:nvGrpSpPr>
        <p:grpSpPr>
          <a:xfrm rot="0">
            <a:off x="13255436" y="4603323"/>
            <a:ext cx="3114011" cy="4128423"/>
            <a:chOff x="0" y="0"/>
            <a:chExt cx="1844040" cy="2444750"/>
          </a:xfrm>
        </p:grpSpPr>
        <p:sp>
          <p:nvSpPr>
            <p:cNvPr name="Freeform 20" id="20"/>
            <p:cNvSpPr/>
            <p:nvPr/>
          </p:nvSpPr>
          <p:spPr>
            <a:xfrm flipH="false" flipV="false" rot="0">
              <a:off x="115570" y="39370"/>
              <a:ext cx="1681480" cy="2326640"/>
            </a:xfrm>
            <a:custGeom>
              <a:avLst/>
              <a:gdLst/>
              <a:ahLst/>
              <a:cxnLst/>
              <a:rect r="r" b="b" t="t" l="l"/>
              <a:pathLst>
                <a:path h="2326640" w="1681480">
                  <a:moveTo>
                    <a:pt x="1680210" y="2326640"/>
                  </a:moveTo>
                  <a:lnTo>
                    <a:pt x="0" y="2326640"/>
                  </a:lnTo>
                  <a:lnTo>
                    <a:pt x="0" y="0"/>
                  </a:lnTo>
                  <a:lnTo>
                    <a:pt x="1681480" y="0"/>
                  </a:lnTo>
                  <a:lnTo>
                    <a:pt x="1681480" y="2326640"/>
                  </a:lnTo>
                  <a:close/>
                </a:path>
              </a:pathLst>
            </a:custGeom>
            <a:blipFill>
              <a:blip r:embed="rId11"/>
              <a:stretch>
                <a:fillRect l="0" t="-4236" r="0" b="-4236"/>
              </a:stretch>
            </a:blipFill>
          </p:spPr>
        </p:sp>
        <p:sp>
          <p:nvSpPr>
            <p:cNvPr name="Freeform 21" id="21"/>
            <p:cNvSpPr/>
            <p:nvPr/>
          </p:nvSpPr>
          <p:spPr>
            <a:xfrm flipH="false" flipV="false" rot="0">
              <a:off x="0" y="0"/>
              <a:ext cx="1844040" cy="2444750"/>
            </a:xfrm>
            <a:custGeom>
              <a:avLst/>
              <a:gdLst/>
              <a:ahLst/>
              <a:cxnLst/>
              <a:rect r="r" b="b" t="t" l="l"/>
              <a:pathLst>
                <a:path h="2444750" w="1844040">
                  <a:moveTo>
                    <a:pt x="1844040" y="2444750"/>
                  </a:moveTo>
                  <a:lnTo>
                    <a:pt x="0" y="2444750"/>
                  </a:lnTo>
                  <a:lnTo>
                    <a:pt x="0" y="0"/>
                  </a:lnTo>
                  <a:lnTo>
                    <a:pt x="1844040" y="0"/>
                  </a:lnTo>
                  <a:lnTo>
                    <a:pt x="1844040" y="2444750"/>
                  </a:lnTo>
                  <a:close/>
                </a:path>
              </a:pathLst>
            </a:custGeom>
            <a:blipFill>
              <a:blip r:embed="rId7"/>
              <a:stretch>
                <a:fillRect l="-47" t="0" r="-47" b="0"/>
              </a:stretch>
            </a:blipFill>
          </p:spPr>
        </p:sp>
      </p:grpSp>
      <p:sp>
        <p:nvSpPr>
          <p:cNvPr name="Freeform 22" id="22"/>
          <p:cNvSpPr/>
          <p:nvPr/>
        </p:nvSpPr>
        <p:spPr>
          <a:xfrm flipH="false" flipV="false" rot="5400000">
            <a:off x="7138961" y="1392359"/>
            <a:ext cx="393544" cy="1052961"/>
          </a:xfrm>
          <a:custGeom>
            <a:avLst/>
            <a:gdLst/>
            <a:ahLst/>
            <a:cxnLst/>
            <a:rect r="r" b="b" t="t" l="l"/>
            <a:pathLst>
              <a:path h="1052961" w="393544">
                <a:moveTo>
                  <a:pt x="0" y="0"/>
                </a:moveTo>
                <a:lnTo>
                  <a:pt x="393544" y="0"/>
                </a:lnTo>
                <a:lnTo>
                  <a:pt x="393544" y="1052961"/>
                </a:lnTo>
                <a:lnTo>
                  <a:pt x="0" y="1052961"/>
                </a:lnTo>
                <a:lnTo>
                  <a:pt x="0" y="0"/>
                </a:lnTo>
                <a:close/>
              </a:path>
            </a:pathLst>
          </a:custGeom>
          <a:blipFill>
            <a:blip r:embed="rId12"/>
            <a:stretch>
              <a:fillRect l="0" t="0" r="0" b="0"/>
            </a:stretch>
          </a:blipFill>
        </p:spPr>
      </p:sp>
      <p:sp>
        <p:nvSpPr>
          <p:cNvPr name="Freeform 23" id="23"/>
          <p:cNvSpPr/>
          <p:nvPr/>
        </p:nvSpPr>
        <p:spPr>
          <a:xfrm flipH="false" flipV="false" rot="-2502427">
            <a:off x="16348077" y="1008808"/>
            <a:ext cx="233881" cy="1816550"/>
          </a:xfrm>
          <a:custGeom>
            <a:avLst/>
            <a:gdLst/>
            <a:ahLst/>
            <a:cxnLst/>
            <a:rect r="r" b="b" t="t" l="l"/>
            <a:pathLst>
              <a:path h="1816550" w="233881">
                <a:moveTo>
                  <a:pt x="0" y="0"/>
                </a:moveTo>
                <a:lnTo>
                  <a:pt x="233881" y="0"/>
                </a:lnTo>
                <a:lnTo>
                  <a:pt x="233881" y="1816550"/>
                </a:lnTo>
                <a:lnTo>
                  <a:pt x="0" y="1816550"/>
                </a:lnTo>
                <a:lnTo>
                  <a:pt x="0" y="0"/>
                </a:lnTo>
                <a:close/>
              </a:path>
            </a:pathLst>
          </a:custGeom>
          <a:blipFill>
            <a:blip r:embed="rId13"/>
            <a:stretch>
              <a:fillRect l="0" t="0" r="0" b="0"/>
            </a:stretch>
          </a:blipFill>
        </p:spPr>
      </p:sp>
      <p:sp>
        <p:nvSpPr>
          <p:cNvPr name="TextBox 24" id="24"/>
          <p:cNvSpPr txBox="true"/>
          <p:nvPr/>
        </p:nvSpPr>
        <p:spPr>
          <a:xfrm rot="0">
            <a:off x="1097280" y="7816124"/>
            <a:ext cx="5566435"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Inspiración</a:t>
            </a:r>
          </a:p>
        </p:txBody>
      </p:sp>
      <p:sp>
        <p:nvSpPr>
          <p:cNvPr name="TextBox 25" id="25"/>
          <p:cNvSpPr txBox="true"/>
          <p:nvPr/>
        </p:nvSpPr>
        <p:spPr>
          <a:xfrm rot="0">
            <a:off x="1103474" y="1854678"/>
            <a:ext cx="3627503" cy="5584190"/>
          </a:xfrm>
          <a:prstGeom prst="rect">
            <a:avLst/>
          </a:prstGeom>
        </p:spPr>
        <p:txBody>
          <a:bodyPr anchor="t" rtlCol="false" tIns="0" lIns="0" bIns="0" rIns="0">
            <a:spAutoFit/>
          </a:bodyPr>
          <a:lstStyle/>
          <a:p>
            <a:pPr>
              <a:lnSpc>
                <a:spcPts val="2939"/>
              </a:lnSpc>
            </a:pPr>
            <a:r>
              <a:rPr lang="en-US" sz="2099">
                <a:solidFill>
                  <a:srgbClr val="000000"/>
                </a:solidFill>
                <a:latin typeface="Josefin Sans Light"/>
              </a:rPr>
              <a:t>Bienvenidos a "Diamante Eterno", un legado joyero que ha iluminado las vidas de generaciones desde su fundación en 1950. En el corazón de nuestra familia late la pasión por crear no solo joyas excepcionales, sino recuerdos imperecederos. A lo largo de los años, nos hemos dedicado a perfeccionar el arte de la joyería, convirtiéndonos en maestros joyeros que fusionan la tradición con la innovación.</a:t>
            </a:r>
          </a:p>
          <a:p>
            <a:pPr>
              <a:lnSpc>
                <a:spcPts val="307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975360" y="3151445"/>
            <a:ext cx="7600079" cy="5008888"/>
            <a:chOff x="0" y="0"/>
            <a:chExt cx="10133438" cy="6678517"/>
          </a:xfrm>
        </p:grpSpPr>
        <p:pic>
          <p:nvPicPr>
            <p:cNvPr name="Picture 3" id="3"/>
            <p:cNvPicPr>
              <a:picLocks noChangeAspect="true"/>
            </p:cNvPicPr>
            <p:nvPr/>
          </p:nvPicPr>
          <p:blipFill>
            <a:blip r:embed="rId2"/>
            <a:srcRect l="0" t="8090" r="0" b="47999"/>
            <a:stretch>
              <a:fillRect/>
            </a:stretch>
          </p:blipFill>
          <p:spPr>
            <a:xfrm flipH="false" flipV="false">
              <a:off x="0" y="0"/>
              <a:ext cx="10133438" cy="6678517"/>
            </a:xfrm>
            <a:prstGeom prst="rect">
              <a:avLst/>
            </a:prstGeom>
          </p:spPr>
        </p:pic>
      </p:grpSp>
      <p:sp>
        <p:nvSpPr>
          <p:cNvPr name="TextBox 4" id="4"/>
          <p:cNvSpPr txBox="true"/>
          <p:nvPr/>
        </p:nvSpPr>
        <p:spPr>
          <a:xfrm rot="0">
            <a:off x="910590" y="749840"/>
            <a:ext cx="8557235"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Visión y Misión</a:t>
            </a:r>
          </a:p>
        </p:txBody>
      </p:sp>
      <p:sp>
        <p:nvSpPr>
          <p:cNvPr name="TextBox 5" id="5"/>
          <p:cNvSpPr txBox="true"/>
          <p:nvPr/>
        </p:nvSpPr>
        <p:spPr>
          <a:xfrm rot="0">
            <a:off x="9327909" y="4654328"/>
            <a:ext cx="7931391" cy="2099682"/>
          </a:xfrm>
          <a:prstGeom prst="rect">
            <a:avLst/>
          </a:prstGeom>
        </p:spPr>
        <p:txBody>
          <a:bodyPr anchor="t" rtlCol="false" tIns="0" lIns="0" bIns="0" rIns="0">
            <a:spAutoFit/>
          </a:bodyPr>
          <a:lstStyle/>
          <a:p>
            <a:pPr>
              <a:lnSpc>
                <a:spcPts val="3326"/>
              </a:lnSpc>
            </a:pPr>
            <a:r>
              <a:rPr lang="en-US" sz="2375">
                <a:solidFill>
                  <a:srgbClr val="000000"/>
                </a:solidFill>
                <a:latin typeface="Josefin Sans Light"/>
              </a:rPr>
              <a:t>- Visión: Ser la joyería de confianza para la comunidad, ofreciendo productos de calidad y servicios excepcionales. </a:t>
            </a:r>
          </a:p>
          <a:p>
            <a:pPr algn="l" marL="0" indent="0" lvl="0">
              <a:lnSpc>
                <a:spcPts val="3326"/>
              </a:lnSpc>
              <a:spcBef>
                <a:spcPct val="0"/>
              </a:spcBef>
            </a:pPr>
            <a:r>
              <a:rPr lang="en-US" sz="2375">
                <a:solidFill>
                  <a:srgbClr val="000000"/>
                </a:solidFill>
                <a:latin typeface="Josefin Sans Light"/>
              </a:rPr>
              <a:t>- Misión: Proporcionar a nuestros clientes joyas únicas, servicios de reparación confiables y asesoramiento experto en joyería.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p:nvPr/>
        </p:nvGrpSpPr>
        <p:grpSpPr>
          <a:xfrm rot="0">
            <a:off x="1036320" y="3393948"/>
            <a:ext cx="3993983" cy="2224021"/>
            <a:chOff x="0" y="0"/>
            <a:chExt cx="5325311" cy="2965361"/>
          </a:xfrm>
        </p:grpSpPr>
        <p:pic>
          <p:nvPicPr>
            <p:cNvPr name="Picture 3" id="3"/>
            <p:cNvPicPr>
              <a:picLocks noChangeAspect="true"/>
            </p:cNvPicPr>
            <p:nvPr/>
          </p:nvPicPr>
          <p:blipFill>
            <a:blip r:embed="rId2"/>
            <a:srcRect l="19475" t="17475" r="3376" b="18166"/>
            <a:stretch>
              <a:fillRect/>
            </a:stretch>
          </p:blipFill>
          <p:spPr>
            <a:xfrm flipH="false" flipV="false">
              <a:off x="0" y="0"/>
              <a:ext cx="5325311" cy="2965361"/>
            </a:xfrm>
            <a:prstGeom prst="rect">
              <a:avLst/>
            </a:prstGeom>
          </p:spPr>
        </p:pic>
      </p:grpSp>
      <p:grpSp>
        <p:nvGrpSpPr>
          <p:cNvPr name="Group 4" id="4"/>
          <p:cNvGrpSpPr/>
          <p:nvPr/>
        </p:nvGrpSpPr>
        <p:grpSpPr>
          <a:xfrm rot="0">
            <a:off x="5555195" y="3393948"/>
            <a:ext cx="3993983" cy="2224021"/>
            <a:chOff x="0" y="0"/>
            <a:chExt cx="5325311" cy="2965361"/>
          </a:xfrm>
        </p:grpSpPr>
        <p:pic>
          <p:nvPicPr>
            <p:cNvPr name="Picture 5" id="5"/>
            <p:cNvPicPr>
              <a:picLocks noChangeAspect="true"/>
            </p:cNvPicPr>
            <p:nvPr/>
          </p:nvPicPr>
          <p:blipFill>
            <a:blip r:embed="rId3"/>
            <a:srcRect l="17038" t="17214" r="0" b="13490"/>
            <a:stretch>
              <a:fillRect/>
            </a:stretch>
          </p:blipFill>
          <p:spPr>
            <a:xfrm flipH="false" flipV="false">
              <a:off x="0" y="0"/>
              <a:ext cx="5325311" cy="2965361"/>
            </a:xfrm>
            <a:prstGeom prst="rect">
              <a:avLst/>
            </a:prstGeom>
          </p:spPr>
        </p:pic>
      </p:grpSp>
      <p:grpSp>
        <p:nvGrpSpPr>
          <p:cNvPr name="Group 6" id="6"/>
          <p:cNvGrpSpPr/>
          <p:nvPr/>
        </p:nvGrpSpPr>
        <p:grpSpPr>
          <a:xfrm rot="0">
            <a:off x="1042035" y="6350073"/>
            <a:ext cx="3993983" cy="2224021"/>
            <a:chOff x="0" y="0"/>
            <a:chExt cx="5325311" cy="2965361"/>
          </a:xfrm>
        </p:grpSpPr>
        <p:pic>
          <p:nvPicPr>
            <p:cNvPr name="Picture 7" id="7"/>
            <p:cNvPicPr>
              <a:picLocks noChangeAspect="true"/>
            </p:cNvPicPr>
            <p:nvPr/>
          </p:nvPicPr>
          <p:blipFill>
            <a:blip r:embed="rId4"/>
            <a:srcRect l="20021" t="17780" r="6765" b="21067"/>
            <a:stretch>
              <a:fillRect/>
            </a:stretch>
          </p:blipFill>
          <p:spPr>
            <a:xfrm flipH="false" flipV="false">
              <a:off x="0" y="0"/>
              <a:ext cx="5325311" cy="2965361"/>
            </a:xfrm>
            <a:prstGeom prst="rect">
              <a:avLst/>
            </a:prstGeom>
          </p:spPr>
        </p:pic>
      </p:grpSp>
      <p:grpSp>
        <p:nvGrpSpPr>
          <p:cNvPr name="Group 8" id="8"/>
          <p:cNvGrpSpPr/>
          <p:nvPr/>
        </p:nvGrpSpPr>
        <p:grpSpPr>
          <a:xfrm rot="0">
            <a:off x="5560910" y="6350073"/>
            <a:ext cx="3993983" cy="2224021"/>
            <a:chOff x="0" y="0"/>
            <a:chExt cx="5325311" cy="2965361"/>
          </a:xfrm>
        </p:grpSpPr>
        <p:pic>
          <p:nvPicPr>
            <p:cNvPr name="Picture 9" id="9"/>
            <p:cNvPicPr>
              <a:picLocks noChangeAspect="true"/>
            </p:cNvPicPr>
            <p:nvPr/>
          </p:nvPicPr>
          <p:blipFill>
            <a:blip r:embed="rId5"/>
            <a:srcRect l="13354" t="21082" r="3244" b="47956"/>
            <a:stretch>
              <a:fillRect/>
            </a:stretch>
          </p:blipFill>
          <p:spPr>
            <a:xfrm flipH="false" flipV="false">
              <a:off x="0" y="0"/>
              <a:ext cx="5325311" cy="2965361"/>
            </a:xfrm>
            <a:prstGeom prst="rect">
              <a:avLst/>
            </a:prstGeom>
          </p:spPr>
        </p:pic>
      </p:grpSp>
      <p:sp>
        <p:nvSpPr>
          <p:cNvPr name="TextBox 10" id="10"/>
          <p:cNvSpPr txBox="true"/>
          <p:nvPr/>
        </p:nvSpPr>
        <p:spPr>
          <a:xfrm rot="0">
            <a:off x="1036320" y="749840"/>
            <a:ext cx="12466770"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Estructura de la empresa</a:t>
            </a:r>
          </a:p>
        </p:txBody>
      </p:sp>
      <p:sp>
        <p:nvSpPr>
          <p:cNvPr name="TextBox 11" id="11"/>
          <p:cNvSpPr txBox="true"/>
          <p:nvPr/>
        </p:nvSpPr>
        <p:spPr>
          <a:xfrm rot="0">
            <a:off x="1036320" y="2869941"/>
            <a:ext cx="3993983" cy="316230"/>
          </a:xfrm>
          <a:prstGeom prst="rect">
            <a:avLst/>
          </a:prstGeom>
        </p:spPr>
        <p:txBody>
          <a:bodyPr anchor="t" rtlCol="false" tIns="0" lIns="0" bIns="0" rIns="0">
            <a:spAutoFit/>
          </a:bodyPr>
          <a:lstStyle/>
          <a:p>
            <a:pPr algn="r" marL="0" indent="0" lvl="0">
              <a:lnSpc>
                <a:spcPts val="2520"/>
              </a:lnSpc>
              <a:spcBef>
                <a:spcPct val="0"/>
              </a:spcBef>
            </a:pPr>
            <a:r>
              <a:rPr lang="en-US" sz="1800">
                <a:solidFill>
                  <a:srgbClr val="000000"/>
                </a:solidFill>
                <a:latin typeface="Josefin Sans"/>
              </a:rPr>
              <a:t>Alberto Navarro</a:t>
            </a:r>
          </a:p>
        </p:txBody>
      </p:sp>
      <p:sp>
        <p:nvSpPr>
          <p:cNvPr name="TextBox 12" id="12"/>
          <p:cNvSpPr txBox="true"/>
          <p:nvPr/>
        </p:nvSpPr>
        <p:spPr>
          <a:xfrm rot="0">
            <a:off x="1042035" y="8736019"/>
            <a:ext cx="3993983" cy="316230"/>
          </a:xfrm>
          <a:prstGeom prst="rect">
            <a:avLst/>
          </a:prstGeom>
        </p:spPr>
        <p:txBody>
          <a:bodyPr anchor="t" rtlCol="false" tIns="0" lIns="0" bIns="0" rIns="0">
            <a:spAutoFit/>
          </a:bodyPr>
          <a:lstStyle/>
          <a:p>
            <a:pPr algn="r" marL="0" indent="0" lvl="0">
              <a:lnSpc>
                <a:spcPts val="2520"/>
              </a:lnSpc>
              <a:spcBef>
                <a:spcPct val="0"/>
              </a:spcBef>
            </a:pPr>
            <a:r>
              <a:rPr lang="en-US" sz="1800">
                <a:solidFill>
                  <a:srgbClr val="000000"/>
                </a:solidFill>
                <a:latin typeface="Josefin Sans"/>
              </a:rPr>
              <a:t>Alexandra Eiras</a:t>
            </a:r>
          </a:p>
        </p:txBody>
      </p:sp>
      <p:sp>
        <p:nvSpPr>
          <p:cNvPr name="TextBox 13" id="13"/>
          <p:cNvSpPr txBox="true"/>
          <p:nvPr/>
        </p:nvSpPr>
        <p:spPr>
          <a:xfrm rot="0">
            <a:off x="5555195" y="2869941"/>
            <a:ext cx="3993983" cy="316230"/>
          </a:xfrm>
          <a:prstGeom prst="rect">
            <a:avLst/>
          </a:prstGeom>
        </p:spPr>
        <p:txBody>
          <a:bodyPr anchor="t" rtlCol="false" tIns="0" lIns="0" bIns="0" rIns="0">
            <a:spAutoFit/>
          </a:bodyPr>
          <a:lstStyle/>
          <a:p>
            <a:pPr algn="r" marL="0" indent="0" lvl="0">
              <a:lnSpc>
                <a:spcPts val="2520"/>
              </a:lnSpc>
              <a:spcBef>
                <a:spcPct val="0"/>
              </a:spcBef>
            </a:pPr>
            <a:r>
              <a:rPr lang="en-US" sz="1800">
                <a:solidFill>
                  <a:srgbClr val="000000"/>
                </a:solidFill>
                <a:latin typeface="Josefin Sans"/>
              </a:rPr>
              <a:t>Ainhoa Marín</a:t>
            </a:r>
          </a:p>
        </p:txBody>
      </p:sp>
      <p:sp>
        <p:nvSpPr>
          <p:cNvPr name="TextBox 14" id="14"/>
          <p:cNvSpPr txBox="true"/>
          <p:nvPr/>
        </p:nvSpPr>
        <p:spPr>
          <a:xfrm rot="0">
            <a:off x="5560910" y="8736019"/>
            <a:ext cx="3993983" cy="316230"/>
          </a:xfrm>
          <a:prstGeom prst="rect">
            <a:avLst/>
          </a:prstGeom>
        </p:spPr>
        <p:txBody>
          <a:bodyPr anchor="t" rtlCol="false" tIns="0" lIns="0" bIns="0" rIns="0">
            <a:spAutoFit/>
          </a:bodyPr>
          <a:lstStyle/>
          <a:p>
            <a:pPr algn="r" marL="0" indent="0" lvl="0">
              <a:lnSpc>
                <a:spcPts val="2520"/>
              </a:lnSpc>
              <a:spcBef>
                <a:spcPct val="0"/>
              </a:spcBef>
            </a:pPr>
            <a:r>
              <a:rPr lang="en-US" sz="1800">
                <a:solidFill>
                  <a:srgbClr val="000000"/>
                </a:solidFill>
                <a:latin typeface="Josefin Sans"/>
              </a:rPr>
              <a:t>Celia Marín</a:t>
            </a:r>
          </a:p>
        </p:txBody>
      </p:sp>
      <p:sp>
        <p:nvSpPr>
          <p:cNvPr name="TextBox 15" id="15"/>
          <p:cNvSpPr txBox="true"/>
          <p:nvPr/>
        </p:nvSpPr>
        <p:spPr>
          <a:xfrm rot="0">
            <a:off x="11487866" y="2819473"/>
            <a:ext cx="4831591" cy="353060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Josefin Sans Light"/>
              </a:rPr>
              <a:t>-La estructura de "Diamante Eterno" se fundamenta en el sólido lazo de la propiedad y gestión familiar, lo que agrega un toque personal y un compromiso excepcional en cada aspecto del negocio. La tradición de la joyería se ha transmitido de generación en generación, y este legado impulsa la dedicación a la calidad y la atención a los detalles que caracteriza a la marca.</a:t>
            </a:r>
          </a:p>
        </p:txBody>
      </p:sp>
      <p:sp>
        <p:nvSpPr>
          <p:cNvPr name="TextBox 16" id="16"/>
          <p:cNvSpPr txBox="true"/>
          <p:nvPr/>
        </p:nvSpPr>
        <p:spPr>
          <a:xfrm rot="0">
            <a:off x="11487866" y="6539433"/>
            <a:ext cx="4831591" cy="317817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Josefin Sans Light"/>
              </a:rPr>
              <a:t>La empresa cuenta con un equipo de aproximadamente 8 empleados, que incluyen tanto a personal de ventas como a talentosos joyeros. El equipo de ventas está formado por individuos apasionados y bien informados, capaces de guiar a los clientes a través de la extensa colección de joyas, comprendiendo sus necesidades y ayudándolos a encontrar la pieza perfecta.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Freeform 2" id="2"/>
          <p:cNvSpPr/>
          <p:nvPr/>
        </p:nvSpPr>
        <p:spPr>
          <a:xfrm flipH="false" flipV="false" rot="0">
            <a:off x="0" y="6133"/>
            <a:ext cx="4331368" cy="4114800"/>
          </a:xfrm>
          <a:custGeom>
            <a:avLst/>
            <a:gdLst/>
            <a:ahLst/>
            <a:cxnLst/>
            <a:rect r="r" b="b" t="t" l="l"/>
            <a:pathLst>
              <a:path h="4114800" w="4331368">
                <a:moveTo>
                  <a:pt x="0" y="0"/>
                </a:moveTo>
                <a:lnTo>
                  <a:pt x="4331368" y="0"/>
                </a:lnTo>
                <a:lnTo>
                  <a:pt x="433136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92507" y="6172200"/>
            <a:ext cx="5795493" cy="4114800"/>
          </a:xfrm>
          <a:custGeom>
            <a:avLst/>
            <a:gdLst/>
            <a:ahLst/>
            <a:cxnLst/>
            <a:rect r="r" b="b" t="t" l="l"/>
            <a:pathLst>
              <a:path h="4114800" w="5795493">
                <a:moveTo>
                  <a:pt x="0" y="0"/>
                </a:moveTo>
                <a:lnTo>
                  <a:pt x="5795493" y="0"/>
                </a:lnTo>
                <a:lnTo>
                  <a:pt x="5795493"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51771" y="895350"/>
            <a:ext cx="11868096" cy="2449595"/>
          </a:xfrm>
          <a:prstGeom prst="rect">
            <a:avLst/>
          </a:prstGeom>
        </p:spPr>
        <p:txBody>
          <a:bodyPr anchor="t" rtlCol="false" tIns="0" lIns="0" bIns="0" rIns="0">
            <a:spAutoFit/>
          </a:bodyPr>
          <a:lstStyle/>
          <a:p>
            <a:pPr>
              <a:lnSpc>
                <a:spcPts val="9882"/>
              </a:lnSpc>
            </a:pPr>
            <a:r>
              <a:rPr lang="en-US" sz="7059" spc="70">
                <a:solidFill>
                  <a:srgbClr val="202020"/>
                </a:solidFill>
                <a:latin typeface="Black Mango Bold"/>
              </a:rPr>
              <a:t>Módulos de Odoo</a:t>
            </a:r>
          </a:p>
          <a:p>
            <a:pPr algn="l" marL="0" indent="0" lvl="0">
              <a:lnSpc>
                <a:spcPts val="9882"/>
              </a:lnSpc>
              <a:spcBef>
                <a:spcPct val="0"/>
              </a:spcBef>
            </a:pPr>
          </a:p>
        </p:txBody>
      </p:sp>
      <p:grpSp>
        <p:nvGrpSpPr>
          <p:cNvPr name="Group 5" id="5"/>
          <p:cNvGrpSpPr/>
          <p:nvPr/>
        </p:nvGrpSpPr>
        <p:grpSpPr>
          <a:xfrm rot="0">
            <a:off x="3520501" y="5143500"/>
            <a:ext cx="2380809" cy="3067683"/>
            <a:chOff x="0" y="0"/>
            <a:chExt cx="3174412" cy="4090244"/>
          </a:xfrm>
        </p:grpSpPr>
        <p:sp>
          <p:nvSpPr>
            <p:cNvPr name="TextBox 6" id="6"/>
            <p:cNvSpPr txBox="true"/>
            <p:nvPr/>
          </p:nvSpPr>
          <p:spPr>
            <a:xfrm rot="0">
              <a:off x="0" y="-47625"/>
              <a:ext cx="3174412" cy="493353"/>
            </a:xfrm>
            <a:prstGeom prst="rect">
              <a:avLst/>
            </a:prstGeom>
          </p:spPr>
          <p:txBody>
            <a:bodyPr anchor="t" rtlCol="false" tIns="0" lIns="0" bIns="0" rIns="0">
              <a:spAutoFit/>
            </a:bodyPr>
            <a:lstStyle/>
            <a:p>
              <a:pPr>
                <a:lnSpc>
                  <a:spcPts val="3099"/>
                </a:lnSpc>
              </a:pPr>
              <a:r>
                <a:rPr lang="en-US" sz="2213">
                  <a:solidFill>
                    <a:srgbClr val="000000"/>
                  </a:solidFill>
                  <a:latin typeface="Josefin Sans"/>
                </a:rPr>
                <a:t>Inventario</a:t>
              </a:r>
            </a:p>
          </p:txBody>
        </p:sp>
        <p:sp>
          <p:nvSpPr>
            <p:cNvPr name="TextBox 7" id="7"/>
            <p:cNvSpPr txBox="true"/>
            <p:nvPr/>
          </p:nvSpPr>
          <p:spPr>
            <a:xfrm rot="0">
              <a:off x="0" y="814399"/>
              <a:ext cx="3174412" cy="493353"/>
            </a:xfrm>
            <a:prstGeom prst="rect">
              <a:avLst/>
            </a:prstGeom>
          </p:spPr>
          <p:txBody>
            <a:bodyPr anchor="t" rtlCol="false" tIns="0" lIns="0" bIns="0" rIns="0">
              <a:spAutoFit/>
            </a:bodyPr>
            <a:lstStyle/>
            <a:p>
              <a:pPr>
                <a:lnSpc>
                  <a:spcPts val="3099"/>
                </a:lnSpc>
              </a:pPr>
              <a:r>
                <a:rPr lang="en-US" sz="2213">
                  <a:solidFill>
                    <a:srgbClr val="000000"/>
                  </a:solidFill>
                  <a:latin typeface="Josefin Sans"/>
                </a:rPr>
                <a:t>Compra</a:t>
              </a:r>
            </a:p>
          </p:txBody>
        </p:sp>
        <p:sp>
          <p:nvSpPr>
            <p:cNvPr name="TextBox 8" id="8"/>
            <p:cNvSpPr txBox="true"/>
            <p:nvPr/>
          </p:nvSpPr>
          <p:spPr>
            <a:xfrm rot="0">
              <a:off x="0" y="1679227"/>
              <a:ext cx="3174412" cy="493353"/>
            </a:xfrm>
            <a:prstGeom prst="rect">
              <a:avLst/>
            </a:prstGeom>
          </p:spPr>
          <p:txBody>
            <a:bodyPr anchor="t" rtlCol="false" tIns="0" lIns="0" bIns="0" rIns="0">
              <a:spAutoFit/>
            </a:bodyPr>
            <a:lstStyle/>
            <a:p>
              <a:pPr>
                <a:lnSpc>
                  <a:spcPts val="3099"/>
                </a:lnSpc>
              </a:pPr>
              <a:r>
                <a:rPr lang="en-US" sz="2213">
                  <a:solidFill>
                    <a:srgbClr val="000000"/>
                  </a:solidFill>
                  <a:latin typeface="Josefin Sans"/>
                </a:rPr>
                <a:t>Venta</a:t>
              </a:r>
            </a:p>
          </p:txBody>
        </p:sp>
        <p:sp>
          <p:nvSpPr>
            <p:cNvPr name="TextBox 9" id="9"/>
            <p:cNvSpPr txBox="true"/>
            <p:nvPr/>
          </p:nvSpPr>
          <p:spPr>
            <a:xfrm rot="0">
              <a:off x="0" y="3596891"/>
              <a:ext cx="3174412" cy="493353"/>
            </a:xfrm>
            <a:prstGeom prst="rect">
              <a:avLst/>
            </a:prstGeom>
          </p:spPr>
          <p:txBody>
            <a:bodyPr anchor="t" rtlCol="false" tIns="0" lIns="0" bIns="0" rIns="0">
              <a:spAutoFit/>
            </a:bodyPr>
            <a:lstStyle/>
            <a:p>
              <a:pPr>
                <a:lnSpc>
                  <a:spcPts val="3099"/>
                </a:lnSpc>
              </a:pPr>
              <a:r>
                <a:rPr lang="en-US" sz="2213">
                  <a:solidFill>
                    <a:srgbClr val="000000"/>
                  </a:solidFill>
                  <a:latin typeface="Josefin Sans"/>
                </a:rPr>
                <a:t>Ausencias</a:t>
              </a:r>
            </a:p>
          </p:txBody>
        </p:sp>
        <p:sp>
          <p:nvSpPr>
            <p:cNvPr name="TextBox 10" id="10"/>
            <p:cNvSpPr txBox="true"/>
            <p:nvPr/>
          </p:nvSpPr>
          <p:spPr>
            <a:xfrm rot="0">
              <a:off x="0" y="2579627"/>
              <a:ext cx="3174412" cy="493353"/>
            </a:xfrm>
            <a:prstGeom prst="rect">
              <a:avLst/>
            </a:prstGeom>
          </p:spPr>
          <p:txBody>
            <a:bodyPr anchor="t" rtlCol="false" tIns="0" lIns="0" bIns="0" rIns="0">
              <a:spAutoFit/>
            </a:bodyPr>
            <a:lstStyle/>
            <a:p>
              <a:pPr>
                <a:lnSpc>
                  <a:spcPts val="3099"/>
                </a:lnSpc>
              </a:pPr>
              <a:r>
                <a:rPr lang="en-US" sz="2213">
                  <a:solidFill>
                    <a:srgbClr val="000000"/>
                  </a:solidFill>
                  <a:latin typeface="Josefin Sans"/>
                </a:rPr>
                <a:t>Empleados</a:t>
              </a:r>
            </a:p>
          </p:txBody>
        </p:sp>
      </p:grpSp>
      <p:sp>
        <p:nvSpPr>
          <p:cNvPr name="TextBox 11" id="11"/>
          <p:cNvSpPr txBox="true"/>
          <p:nvPr/>
        </p:nvSpPr>
        <p:spPr>
          <a:xfrm rot="0">
            <a:off x="3050427" y="3656113"/>
            <a:ext cx="3320957" cy="448310"/>
          </a:xfrm>
          <a:prstGeom prst="rect">
            <a:avLst/>
          </a:prstGeom>
        </p:spPr>
        <p:txBody>
          <a:bodyPr anchor="t" rtlCol="false" tIns="0" lIns="0" bIns="0" rIns="0">
            <a:spAutoFit/>
          </a:bodyPr>
          <a:lstStyle/>
          <a:p>
            <a:pPr algn="ctr">
              <a:lnSpc>
                <a:spcPts val="3640"/>
              </a:lnSpc>
              <a:spcBef>
                <a:spcPct val="0"/>
              </a:spcBef>
            </a:pPr>
            <a:r>
              <a:rPr lang="en-US" sz="2600">
                <a:solidFill>
                  <a:srgbClr val="000000"/>
                </a:solidFill>
                <a:latin typeface="Josefin Sans Bold"/>
              </a:rPr>
              <a:t>M.ESENCIALES</a:t>
            </a:r>
          </a:p>
        </p:txBody>
      </p:sp>
      <p:sp>
        <p:nvSpPr>
          <p:cNvPr name="TextBox 12" id="12"/>
          <p:cNvSpPr txBox="true"/>
          <p:nvPr/>
        </p:nvSpPr>
        <p:spPr>
          <a:xfrm rot="0">
            <a:off x="9733925" y="3639603"/>
            <a:ext cx="2380809" cy="464820"/>
          </a:xfrm>
          <a:prstGeom prst="rect">
            <a:avLst/>
          </a:prstGeom>
        </p:spPr>
        <p:txBody>
          <a:bodyPr anchor="t" rtlCol="false" tIns="0" lIns="0" bIns="0" rIns="0">
            <a:spAutoFit/>
          </a:bodyPr>
          <a:lstStyle/>
          <a:p>
            <a:pPr algn="ctr">
              <a:lnSpc>
                <a:spcPts val="3779"/>
              </a:lnSpc>
              <a:spcBef>
                <a:spcPct val="0"/>
              </a:spcBef>
            </a:pPr>
            <a:r>
              <a:rPr lang="en-US" sz="2700">
                <a:solidFill>
                  <a:srgbClr val="000000"/>
                </a:solidFill>
                <a:latin typeface="Josefin Sans Bold"/>
              </a:rPr>
              <a:t>M.EXTRA</a:t>
            </a:r>
          </a:p>
        </p:txBody>
      </p:sp>
      <p:grpSp>
        <p:nvGrpSpPr>
          <p:cNvPr name="Group 13" id="13"/>
          <p:cNvGrpSpPr/>
          <p:nvPr/>
        </p:nvGrpSpPr>
        <p:grpSpPr>
          <a:xfrm rot="0">
            <a:off x="10232007" y="5143500"/>
            <a:ext cx="2380809" cy="2280159"/>
            <a:chOff x="0" y="0"/>
            <a:chExt cx="3174412" cy="3040211"/>
          </a:xfrm>
        </p:grpSpPr>
        <p:sp>
          <p:nvSpPr>
            <p:cNvPr name="TextBox 14" id="14"/>
            <p:cNvSpPr txBox="true"/>
            <p:nvPr/>
          </p:nvSpPr>
          <p:spPr>
            <a:xfrm rot="0">
              <a:off x="0" y="817203"/>
              <a:ext cx="3174412" cy="493353"/>
            </a:xfrm>
            <a:prstGeom prst="rect">
              <a:avLst/>
            </a:prstGeom>
          </p:spPr>
          <p:txBody>
            <a:bodyPr anchor="t" rtlCol="false" tIns="0" lIns="0" bIns="0" rIns="0">
              <a:spAutoFit/>
            </a:bodyPr>
            <a:lstStyle/>
            <a:p>
              <a:pPr>
                <a:lnSpc>
                  <a:spcPts val="3099"/>
                </a:lnSpc>
              </a:pPr>
              <a:r>
                <a:rPr lang="en-US" sz="2213">
                  <a:solidFill>
                    <a:srgbClr val="000000"/>
                  </a:solidFill>
                  <a:latin typeface="Josefin Sans"/>
                </a:rPr>
                <a:t>Punto de venta</a:t>
              </a:r>
            </a:p>
          </p:txBody>
        </p:sp>
        <p:sp>
          <p:nvSpPr>
            <p:cNvPr name="TextBox 15" id="15"/>
            <p:cNvSpPr txBox="true"/>
            <p:nvPr/>
          </p:nvSpPr>
          <p:spPr>
            <a:xfrm rot="0">
              <a:off x="0" y="-47625"/>
              <a:ext cx="3174412" cy="493353"/>
            </a:xfrm>
            <a:prstGeom prst="rect">
              <a:avLst/>
            </a:prstGeom>
          </p:spPr>
          <p:txBody>
            <a:bodyPr anchor="t" rtlCol="false" tIns="0" lIns="0" bIns="0" rIns="0">
              <a:spAutoFit/>
            </a:bodyPr>
            <a:lstStyle/>
            <a:p>
              <a:pPr>
                <a:lnSpc>
                  <a:spcPts val="3099"/>
                </a:lnSpc>
              </a:pPr>
              <a:r>
                <a:rPr lang="en-US" sz="2213">
                  <a:solidFill>
                    <a:srgbClr val="000000"/>
                  </a:solidFill>
                  <a:latin typeface="Josefin Sans"/>
                </a:rPr>
                <a:t>Reparaciones</a:t>
              </a:r>
            </a:p>
          </p:txBody>
        </p:sp>
        <p:sp>
          <p:nvSpPr>
            <p:cNvPr name="TextBox 16" id="16"/>
            <p:cNvSpPr txBox="true"/>
            <p:nvPr/>
          </p:nvSpPr>
          <p:spPr>
            <a:xfrm rot="0">
              <a:off x="0" y="1682031"/>
              <a:ext cx="3174412" cy="493353"/>
            </a:xfrm>
            <a:prstGeom prst="rect">
              <a:avLst/>
            </a:prstGeom>
          </p:spPr>
          <p:txBody>
            <a:bodyPr anchor="t" rtlCol="false" tIns="0" lIns="0" bIns="0" rIns="0">
              <a:spAutoFit/>
            </a:bodyPr>
            <a:lstStyle/>
            <a:p>
              <a:pPr>
                <a:lnSpc>
                  <a:spcPts val="3099"/>
                </a:lnSpc>
              </a:pPr>
              <a:r>
                <a:rPr lang="en-US" sz="2213">
                  <a:solidFill>
                    <a:srgbClr val="000000"/>
                  </a:solidFill>
                  <a:latin typeface="Josefin Sans"/>
                </a:rPr>
                <a:t>Sitio Web</a:t>
              </a:r>
            </a:p>
          </p:txBody>
        </p:sp>
        <p:sp>
          <p:nvSpPr>
            <p:cNvPr name="TextBox 17" id="17"/>
            <p:cNvSpPr txBox="true"/>
            <p:nvPr/>
          </p:nvSpPr>
          <p:spPr>
            <a:xfrm rot="0">
              <a:off x="0" y="2546859"/>
              <a:ext cx="3174412" cy="493353"/>
            </a:xfrm>
            <a:prstGeom prst="rect">
              <a:avLst/>
            </a:prstGeom>
          </p:spPr>
          <p:txBody>
            <a:bodyPr anchor="t" rtlCol="false" tIns="0" lIns="0" bIns="0" rIns="0">
              <a:spAutoFit/>
            </a:bodyPr>
            <a:lstStyle/>
            <a:p>
              <a:pPr>
                <a:lnSpc>
                  <a:spcPts val="3099"/>
                </a:lnSpc>
              </a:pPr>
              <a:r>
                <a:rPr lang="en-US" sz="2213">
                  <a:solidFill>
                    <a:srgbClr val="000000"/>
                  </a:solidFill>
                  <a:latin typeface="Josefin Sans"/>
                </a:rPr>
                <a:t>Fabricación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657" t="9649" r="0" b="4414"/>
          <a:stretch>
            <a:fillRect/>
          </a:stretch>
        </p:blipFill>
        <p:spPr>
          <a:xfrm flipH="false" flipV="false" rot="0">
            <a:off x="1434182" y="2206357"/>
            <a:ext cx="15419636" cy="7503113"/>
          </a:xfrm>
          <a:prstGeom prst="rect">
            <a:avLst/>
          </a:prstGeom>
        </p:spPr>
      </p:pic>
      <p:sp>
        <p:nvSpPr>
          <p:cNvPr name="TextBox 3" id="3"/>
          <p:cNvSpPr txBox="true"/>
          <p:nvPr/>
        </p:nvSpPr>
        <p:spPr>
          <a:xfrm rot="0">
            <a:off x="1434182" y="604755"/>
            <a:ext cx="6868300" cy="1201820"/>
          </a:xfrm>
          <a:prstGeom prst="rect">
            <a:avLst/>
          </a:prstGeom>
        </p:spPr>
        <p:txBody>
          <a:bodyPr anchor="t" rtlCol="false" tIns="0" lIns="0" bIns="0" rIns="0">
            <a:spAutoFit/>
          </a:bodyPr>
          <a:lstStyle/>
          <a:p>
            <a:pPr algn="l" marL="0" indent="0" lvl="0">
              <a:lnSpc>
                <a:spcPts val="9882"/>
              </a:lnSpc>
              <a:spcBef>
                <a:spcPct val="0"/>
              </a:spcBef>
            </a:pPr>
            <a:r>
              <a:rPr lang="en-US" sz="7059" spc="70">
                <a:solidFill>
                  <a:srgbClr val="202020"/>
                </a:solidFill>
                <a:latin typeface="Black Mango Bold"/>
              </a:rPr>
              <a:t>INVENTARIO</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0898" r="0" b="3691"/>
          <a:stretch>
            <a:fillRect/>
          </a:stretch>
        </p:blipFill>
        <p:spPr>
          <a:xfrm flipH="false" flipV="false" rot="0">
            <a:off x="1228868" y="2080024"/>
            <a:ext cx="15880420" cy="7629445"/>
          </a:xfrm>
          <a:prstGeom prst="rect">
            <a:avLst/>
          </a:prstGeom>
        </p:spPr>
      </p:pic>
      <p:sp>
        <p:nvSpPr>
          <p:cNvPr name="TextBox 3" id="3"/>
          <p:cNvSpPr txBox="true"/>
          <p:nvPr/>
        </p:nvSpPr>
        <p:spPr>
          <a:xfrm rot="0">
            <a:off x="1228868" y="549110"/>
            <a:ext cx="4252945" cy="1152290"/>
          </a:xfrm>
          <a:prstGeom prst="rect">
            <a:avLst/>
          </a:prstGeom>
        </p:spPr>
        <p:txBody>
          <a:bodyPr anchor="t" rtlCol="false" tIns="0" lIns="0" bIns="0" rIns="0">
            <a:spAutoFit/>
          </a:bodyPr>
          <a:lstStyle/>
          <a:p>
            <a:pPr algn="l" marL="0" indent="0" lvl="0">
              <a:lnSpc>
                <a:spcPts val="9462"/>
              </a:lnSpc>
              <a:spcBef>
                <a:spcPct val="0"/>
              </a:spcBef>
            </a:pPr>
            <a:r>
              <a:rPr lang="en-US" sz="6759" spc="67">
                <a:solidFill>
                  <a:srgbClr val="202020"/>
                </a:solidFill>
                <a:latin typeface="Black Mango Bold"/>
              </a:rPr>
              <a:t>Compra</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10427" r="0" b="4475"/>
          <a:stretch>
            <a:fillRect/>
          </a:stretch>
        </p:blipFill>
        <p:spPr>
          <a:xfrm flipH="false" flipV="false" rot="0">
            <a:off x="702113" y="1861002"/>
            <a:ext cx="16883774" cy="8081810"/>
          </a:xfrm>
          <a:prstGeom prst="rect">
            <a:avLst/>
          </a:prstGeom>
        </p:spPr>
      </p:pic>
      <p:sp>
        <p:nvSpPr>
          <p:cNvPr name="TextBox 3" id="3"/>
          <p:cNvSpPr txBox="true"/>
          <p:nvPr/>
        </p:nvSpPr>
        <p:spPr>
          <a:xfrm rot="0">
            <a:off x="1028700" y="456901"/>
            <a:ext cx="6868300" cy="1178325"/>
          </a:xfrm>
          <a:prstGeom prst="rect">
            <a:avLst/>
          </a:prstGeom>
        </p:spPr>
        <p:txBody>
          <a:bodyPr anchor="t" rtlCol="false" tIns="0" lIns="0" bIns="0" rIns="0">
            <a:spAutoFit/>
          </a:bodyPr>
          <a:lstStyle/>
          <a:p>
            <a:pPr algn="l" marL="0" indent="0" lvl="0">
              <a:lnSpc>
                <a:spcPts val="9602"/>
              </a:lnSpc>
              <a:spcBef>
                <a:spcPct val="0"/>
              </a:spcBef>
            </a:pPr>
            <a:r>
              <a:rPr lang="en-US" sz="6859" spc="68">
                <a:solidFill>
                  <a:srgbClr val="202020"/>
                </a:solidFill>
                <a:latin typeface="Black Mango Bold"/>
              </a:rPr>
              <a:t>Venta</a:t>
            </a:r>
          </a:p>
        </p:txBody>
      </p:sp>
      <p:sp>
        <p:nvSpPr>
          <p:cNvPr name="TextBox 4" id="4"/>
          <p:cNvSpPr txBox="true"/>
          <p:nvPr/>
        </p:nvSpPr>
        <p:spPr>
          <a:xfrm rot="0">
            <a:off x="12200225" y="9704686"/>
            <a:ext cx="5685704" cy="238125"/>
          </a:xfrm>
          <a:prstGeom prst="rect">
            <a:avLst/>
          </a:prstGeom>
        </p:spPr>
        <p:txBody>
          <a:bodyPr anchor="t" rtlCol="false" tIns="0" lIns="0" bIns="0" rIns="0">
            <a:spAutoFit/>
          </a:bodyPr>
          <a:lstStyle/>
          <a:p>
            <a:pPr algn="ctr">
              <a:lnSpc>
                <a:spcPts val="2099"/>
              </a:lnSpc>
              <a:spcBef>
                <a:spcPct val="0"/>
              </a:spcBef>
            </a:pPr>
            <a:r>
              <a:rPr lang="en-US" sz="1499" spc="14">
                <a:solidFill>
                  <a:srgbClr val="202020"/>
                </a:solidFill>
                <a:latin typeface="Black Mango Bold"/>
              </a:rPr>
              <a:t>Erik Satie - Gymnopédie No.1</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DAF7qHszSvo</dc:identifier>
  <dcterms:modified xsi:type="dcterms:W3CDTF">2011-08-01T06:04:30Z</dcterms:modified>
  <cp:revision>1</cp:revision>
  <dc:title>JoyeriaDiamanteEterno</dc:title>
</cp:coreProperties>
</file>